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43" r:id="rId5"/>
    <p:sldId id="358" r:id="rId6"/>
    <p:sldId id="359"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380" r:id="rId24"/>
    <p:sldId id="352" r:id="rId25"/>
    <p:sldId id="349" r:id="rId26"/>
  </p:sldIdLst>
  <p:sldSz cx="12188825"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89524"/>
    <a:srgbClr val="6A9E32"/>
    <a:srgbClr val="0B49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2640" autoAdjust="0"/>
  </p:normalViewPr>
  <p:slideViewPr>
    <p:cSldViewPr snapToGrid="0" snapToObjects="1">
      <p:cViewPr varScale="1">
        <p:scale>
          <a:sx n="59" d="100"/>
          <a:sy n="59" d="100"/>
        </p:scale>
        <p:origin x="740" y="48"/>
      </p:cViewPr>
      <p:guideLst>
        <p:guide orient="horz" pos="2160"/>
        <p:guide pos="3839"/>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3" d="100"/>
          <a:sy n="53" d="100"/>
        </p:scale>
        <p:origin x="28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BEBE7-1CB2-4481-A190-5B49B377E2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9BE081D-717C-43B3-A1E1-FDE514EEE0E7}">
      <dgm:prSet phldrT="[Text]"/>
      <dgm:spPr/>
      <dgm:t>
        <a:bodyPr/>
        <a:lstStyle/>
        <a:p>
          <a:r>
            <a:rPr lang="en-US" dirty="0"/>
            <a:t>Sign a participating agreement </a:t>
          </a:r>
        </a:p>
        <a:p>
          <a:r>
            <a:rPr lang="en-US" dirty="0"/>
            <a:t> CMS 460</a:t>
          </a:r>
        </a:p>
      </dgm:t>
    </dgm:pt>
    <dgm:pt modelId="{E7105978-7DDE-44D8-8A44-05A7181A873C}" type="parTrans" cxnId="{D4806F42-9AC2-4AE3-A781-4294E6C90078}">
      <dgm:prSet/>
      <dgm:spPr/>
      <dgm:t>
        <a:bodyPr/>
        <a:lstStyle/>
        <a:p>
          <a:endParaRPr lang="en-US"/>
        </a:p>
      </dgm:t>
    </dgm:pt>
    <dgm:pt modelId="{54275108-621B-43EE-982A-C2937CE0476C}" type="sibTrans" cxnId="{D4806F42-9AC2-4AE3-A781-4294E6C90078}">
      <dgm:prSet/>
      <dgm:spPr/>
      <dgm:t>
        <a:bodyPr/>
        <a:lstStyle/>
        <a:p>
          <a:endParaRPr lang="en-US"/>
        </a:p>
      </dgm:t>
    </dgm:pt>
    <dgm:pt modelId="{38BE1070-62CC-44E2-BA0C-77601478D3AF}">
      <dgm:prSet/>
      <dgm:spPr/>
      <dgm:t>
        <a:bodyPr/>
        <a:lstStyle/>
        <a:p>
          <a:r>
            <a:rPr lang="en-US" dirty="0"/>
            <a:t>Agree to accept Medicare's allowed charges</a:t>
          </a:r>
          <a:r>
            <a:rPr lang="en-US" baseline="30000" dirty="0"/>
            <a:t>1</a:t>
          </a:r>
          <a:r>
            <a:rPr lang="en-US" dirty="0"/>
            <a:t> as payment in full for covered services</a:t>
          </a:r>
        </a:p>
      </dgm:t>
    </dgm:pt>
    <dgm:pt modelId="{EAF1D07D-1549-4E63-B212-A2BD6831753E}" type="parTrans" cxnId="{03981790-F988-49B7-8564-04C42B689270}">
      <dgm:prSet/>
      <dgm:spPr/>
      <dgm:t>
        <a:bodyPr/>
        <a:lstStyle/>
        <a:p>
          <a:endParaRPr lang="en-US"/>
        </a:p>
      </dgm:t>
    </dgm:pt>
    <dgm:pt modelId="{84630059-872E-4B57-AFF3-025AEF2BDD92}" type="sibTrans" cxnId="{03981790-F988-49B7-8564-04C42B689270}">
      <dgm:prSet/>
      <dgm:spPr/>
      <dgm:t>
        <a:bodyPr/>
        <a:lstStyle/>
        <a:p>
          <a:endParaRPr lang="en-US"/>
        </a:p>
      </dgm:t>
    </dgm:pt>
    <dgm:pt modelId="{A12EA65F-47C2-4D4B-98EF-C80F89662E2F}">
      <dgm:prSet/>
      <dgm:spPr/>
      <dgm:t>
        <a:bodyPr/>
        <a:lstStyle/>
        <a:p>
          <a:r>
            <a:rPr lang="en-US" dirty="0"/>
            <a:t>Agree to accept assignment (no balance billing) on all Medicare claims</a:t>
          </a:r>
        </a:p>
      </dgm:t>
    </dgm:pt>
    <dgm:pt modelId="{F57B8810-EC8E-4821-BC4F-AB4E995202D3}" type="parTrans" cxnId="{4F4EE445-0A00-4075-A59D-AC03A4904FED}">
      <dgm:prSet/>
      <dgm:spPr/>
      <dgm:t>
        <a:bodyPr/>
        <a:lstStyle/>
        <a:p>
          <a:endParaRPr lang="en-US"/>
        </a:p>
      </dgm:t>
    </dgm:pt>
    <dgm:pt modelId="{B9778180-BD0F-40A1-AD5A-D4521FF1C973}" type="sibTrans" cxnId="{4F4EE445-0A00-4075-A59D-AC03A4904FED}">
      <dgm:prSet/>
      <dgm:spPr/>
      <dgm:t>
        <a:bodyPr/>
        <a:lstStyle/>
        <a:p>
          <a:endParaRPr lang="en-US"/>
        </a:p>
      </dgm:t>
    </dgm:pt>
    <dgm:pt modelId="{4F9FB624-7444-4AB3-8B7B-FCBBDCFC7864}">
      <dgm:prSet/>
      <dgm:spPr>
        <a:solidFill>
          <a:schemeClr val="tx2"/>
        </a:solidFill>
      </dgm:spPr>
      <dgm:t>
        <a:bodyPr/>
        <a:lstStyle/>
        <a:p>
          <a:r>
            <a:rPr lang="en-US" dirty="0"/>
            <a:t>Are not required to accept all Medicare patients who seek treatment from them</a:t>
          </a:r>
        </a:p>
      </dgm:t>
    </dgm:pt>
    <dgm:pt modelId="{3A102C90-BB0F-4348-B63E-8A9C2582485F}" type="parTrans" cxnId="{F915A06B-167C-4B75-94FC-D9FA162AE0AB}">
      <dgm:prSet/>
      <dgm:spPr/>
      <dgm:t>
        <a:bodyPr/>
        <a:lstStyle/>
        <a:p>
          <a:endParaRPr lang="en-US"/>
        </a:p>
      </dgm:t>
    </dgm:pt>
    <dgm:pt modelId="{4510B1A5-E0CF-4D55-AE64-8BEE56C043E0}" type="sibTrans" cxnId="{F915A06B-167C-4B75-94FC-D9FA162AE0AB}">
      <dgm:prSet/>
      <dgm:spPr/>
      <dgm:t>
        <a:bodyPr/>
        <a:lstStyle/>
        <a:p>
          <a:endParaRPr lang="en-US"/>
        </a:p>
      </dgm:t>
    </dgm:pt>
    <dgm:pt modelId="{4BDA6995-8004-461D-B4BD-9BA309969294}" type="pres">
      <dgm:prSet presAssocID="{446BEBE7-1CB2-4481-A190-5B49B377E2D1}" presName="diagram" presStyleCnt="0">
        <dgm:presLayoutVars>
          <dgm:dir/>
          <dgm:resizeHandles val="exact"/>
        </dgm:presLayoutVars>
      </dgm:prSet>
      <dgm:spPr/>
    </dgm:pt>
    <dgm:pt modelId="{2696F173-4955-484D-9AFE-92E275F5E96F}" type="pres">
      <dgm:prSet presAssocID="{39BE081D-717C-43B3-A1E1-FDE514EEE0E7}" presName="node" presStyleLbl="node1" presStyleIdx="0" presStyleCnt="4">
        <dgm:presLayoutVars>
          <dgm:bulletEnabled val="1"/>
        </dgm:presLayoutVars>
      </dgm:prSet>
      <dgm:spPr/>
    </dgm:pt>
    <dgm:pt modelId="{98FF2B27-3951-461A-ACF3-0B5EEFCDD7CE}" type="pres">
      <dgm:prSet presAssocID="{54275108-621B-43EE-982A-C2937CE0476C}" presName="sibTrans" presStyleCnt="0"/>
      <dgm:spPr/>
    </dgm:pt>
    <dgm:pt modelId="{FA554B2F-D37D-4FF8-BD5B-BF16E5ECFBE9}" type="pres">
      <dgm:prSet presAssocID="{38BE1070-62CC-44E2-BA0C-77601478D3AF}" presName="node" presStyleLbl="node1" presStyleIdx="1" presStyleCnt="4">
        <dgm:presLayoutVars>
          <dgm:bulletEnabled val="1"/>
        </dgm:presLayoutVars>
      </dgm:prSet>
      <dgm:spPr/>
    </dgm:pt>
    <dgm:pt modelId="{CCFED9CC-ABBF-43C2-864F-1F32A86AD502}" type="pres">
      <dgm:prSet presAssocID="{84630059-872E-4B57-AFF3-025AEF2BDD92}" presName="sibTrans" presStyleCnt="0"/>
      <dgm:spPr/>
    </dgm:pt>
    <dgm:pt modelId="{2374B63A-595D-4462-B71B-3ACAE7670A11}" type="pres">
      <dgm:prSet presAssocID="{A12EA65F-47C2-4D4B-98EF-C80F89662E2F}" presName="node" presStyleLbl="node1" presStyleIdx="2" presStyleCnt="4">
        <dgm:presLayoutVars>
          <dgm:bulletEnabled val="1"/>
        </dgm:presLayoutVars>
      </dgm:prSet>
      <dgm:spPr/>
    </dgm:pt>
    <dgm:pt modelId="{2F4FE9C3-CAEB-4682-BA9B-A5DF22029FC4}" type="pres">
      <dgm:prSet presAssocID="{B9778180-BD0F-40A1-AD5A-D4521FF1C973}" presName="sibTrans" presStyleCnt="0"/>
      <dgm:spPr/>
    </dgm:pt>
    <dgm:pt modelId="{371D0F06-6171-4B0A-8C7A-BCCF7C733338}" type="pres">
      <dgm:prSet presAssocID="{4F9FB624-7444-4AB3-8B7B-FCBBDCFC7864}" presName="node" presStyleLbl="node1" presStyleIdx="3" presStyleCnt="4">
        <dgm:presLayoutVars>
          <dgm:bulletEnabled val="1"/>
        </dgm:presLayoutVars>
      </dgm:prSet>
      <dgm:spPr/>
    </dgm:pt>
  </dgm:ptLst>
  <dgm:cxnLst>
    <dgm:cxn modelId="{219F031C-4D48-48B9-953D-57789BD026F2}" type="presOf" srcId="{38BE1070-62CC-44E2-BA0C-77601478D3AF}" destId="{FA554B2F-D37D-4FF8-BD5B-BF16E5ECFBE9}" srcOrd="0" destOrd="0" presId="urn:microsoft.com/office/officeart/2005/8/layout/default"/>
    <dgm:cxn modelId="{B98D382E-63E4-4054-A991-3E627D52257F}" type="presOf" srcId="{39BE081D-717C-43B3-A1E1-FDE514EEE0E7}" destId="{2696F173-4955-484D-9AFE-92E275F5E96F}" srcOrd="0" destOrd="0" presId="urn:microsoft.com/office/officeart/2005/8/layout/default"/>
    <dgm:cxn modelId="{D4806F42-9AC2-4AE3-A781-4294E6C90078}" srcId="{446BEBE7-1CB2-4481-A190-5B49B377E2D1}" destId="{39BE081D-717C-43B3-A1E1-FDE514EEE0E7}" srcOrd="0" destOrd="0" parTransId="{E7105978-7DDE-44D8-8A44-05A7181A873C}" sibTransId="{54275108-621B-43EE-982A-C2937CE0476C}"/>
    <dgm:cxn modelId="{4F4EE445-0A00-4075-A59D-AC03A4904FED}" srcId="{446BEBE7-1CB2-4481-A190-5B49B377E2D1}" destId="{A12EA65F-47C2-4D4B-98EF-C80F89662E2F}" srcOrd="2" destOrd="0" parTransId="{F57B8810-EC8E-4821-BC4F-AB4E995202D3}" sibTransId="{B9778180-BD0F-40A1-AD5A-D4521FF1C973}"/>
    <dgm:cxn modelId="{39AC9347-259B-49E2-935A-CA29C37FB9E9}" type="presOf" srcId="{446BEBE7-1CB2-4481-A190-5B49B377E2D1}" destId="{4BDA6995-8004-461D-B4BD-9BA309969294}" srcOrd="0" destOrd="0" presId="urn:microsoft.com/office/officeart/2005/8/layout/default"/>
    <dgm:cxn modelId="{18A85A6B-34FF-4682-B2FD-9005F9235B1D}" type="presOf" srcId="{4F9FB624-7444-4AB3-8B7B-FCBBDCFC7864}" destId="{371D0F06-6171-4B0A-8C7A-BCCF7C733338}" srcOrd="0" destOrd="0" presId="urn:microsoft.com/office/officeart/2005/8/layout/default"/>
    <dgm:cxn modelId="{F915A06B-167C-4B75-94FC-D9FA162AE0AB}" srcId="{446BEBE7-1CB2-4481-A190-5B49B377E2D1}" destId="{4F9FB624-7444-4AB3-8B7B-FCBBDCFC7864}" srcOrd="3" destOrd="0" parTransId="{3A102C90-BB0F-4348-B63E-8A9C2582485F}" sibTransId="{4510B1A5-E0CF-4D55-AE64-8BEE56C043E0}"/>
    <dgm:cxn modelId="{03981790-F988-49B7-8564-04C42B689270}" srcId="{446BEBE7-1CB2-4481-A190-5B49B377E2D1}" destId="{38BE1070-62CC-44E2-BA0C-77601478D3AF}" srcOrd="1" destOrd="0" parTransId="{EAF1D07D-1549-4E63-B212-A2BD6831753E}" sibTransId="{84630059-872E-4B57-AFF3-025AEF2BDD92}"/>
    <dgm:cxn modelId="{498A77CA-7C98-4A69-AE62-43155EE4C63F}" type="presOf" srcId="{A12EA65F-47C2-4D4B-98EF-C80F89662E2F}" destId="{2374B63A-595D-4462-B71B-3ACAE7670A11}" srcOrd="0" destOrd="0" presId="urn:microsoft.com/office/officeart/2005/8/layout/default"/>
    <dgm:cxn modelId="{6A6F80D8-D99D-4F32-BAB3-BED53693D45B}" type="presParOf" srcId="{4BDA6995-8004-461D-B4BD-9BA309969294}" destId="{2696F173-4955-484D-9AFE-92E275F5E96F}" srcOrd="0" destOrd="0" presId="urn:microsoft.com/office/officeart/2005/8/layout/default"/>
    <dgm:cxn modelId="{5DF7389A-66E1-410F-A39C-804A3E3BDA96}" type="presParOf" srcId="{4BDA6995-8004-461D-B4BD-9BA309969294}" destId="{98FF2B27-3951-461A-ACF3-0B5EEFCDD7CE}" srcOrd="1" destOrd="0" presId="urn:microsoft.com/office/officeart/2005/8/layout/default"/>
    <dgm:cxn modelId="{EF52630D-F2EB-498C-820E-61E0551E52E7}" type="presParOf" srcId="{4BDA6995-8004-461D-B4BD-9BA309969294}" destId="{FA554B2F-D37D-4FF8-BD5B-BF16E5ECFBE9}" srcOrd="2" destOrd="0" presId="urn:microsoft.com/office/officeart/2005/8/layout/default"/>
    <dgm:cxn modelId="{539EF695-043C-4B98-8021-7D9B20183157}" type="presParOf" srcId="{4BDA6995-8004-461D-B4BD-9BA309969294}" destId="{CCFED9CC-ABBF-43C2-864F-1F32A86AD502}" srcOrd="3" destOrd="0" presId="urn:microsoft.com/office/officeart/2005/8/layout/default"/>
    <dgm:cxn modelId="{33521DB0-31E0-4AF5-9964-8F2A677E7C38}" type="presParOf" srcId="{4BDA6995-8004-461D-B4BD-9BA309969294}" destId="{2374B63A-595D-4462-B71B-3ACAE7670A11}" srcOrd="4" destOrd="0" presId="urn:microsoft.com/office/officeart/2005/8/layout/default"/>
    <dgm:cxn modelId="{FF08FB71-EF45-4344-A261-608EAF765B7C}" type="presParOf" srcId="{4BDA6995-8004-461D-B4BD-9BA309969294}" destId="{2F4FE9C3-CAEB-4682-BA9B-A5DF22029FC4}" srcOrd="5" destOrd="0" presId="urn:microsoft.com/office/officeart/2005/8/layout/default"/>
    <dgm:cxn modelId="{680B4B1A-0CE4-49AF-ADA5-254815F365C9}" type="presParOf" srcId="{4BDA6995-8004-461D-B4BD-9BA309969294}" destId="{371D0F06-6171-4B0A-8C7A-BCCF7C73333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51743-791E-409F-9B8D-C44E2689CBF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D7A06CE-BC83-41B2-822A-B563A33145EA}">
      <dgm:prSet phldrT="[Text]"/>
      <dgm:spPr/>
      <dgm:t>
        <a:bodyPr/>
        <a:lstStyle/>
        <a:p>
          <a:r>
            <a:rPr lang="en-US" dirty="0"/>
            <a:t>Receive a fee that is 5% higher than for non-PAR suppliers</a:t>
          </a:r>
        </a:p>
      </dgm:t>
    </dgm:pt>
    <dgm:pt modelId="{ABE59E6C-B67B-4754-BAAC-122554C1204F}" type="parTrans" cxnId="{7E8E53B5-934A-4188-AAB2-F11432B16824}">
      <dgm:prSet/>
      <dgm:spPr/>
      <dgm:t>
        <a:bodyPr/>
        <a:lstStyle/>
        <a:p>
          <a:endParaRPr lang="en-US"/>
        </a:p>
      </dgm:t>
    </dgm:pt>
    <dgm:pt modelId="{B545E71D-538D-4AFE-A767-8BAE736CC8A7}" type="sibTrans" cxnId="{7E8E53B5-934A-4188-AAB2-F11432B16824}">
      <dgm:prSet/>
      <dgm:spPr/>
      <dgm:t>
        <a:bodyPr/>
        <a:lstStyle/>
        <a:p>
          <a:endParaRPr lang="en-US"/>
        </a:p>
      </dgm:t>
    </dgm:pt>
    <dgm:pt modelId="{E5085164-A9E6-48F6-9852-D51DF3DD5708}">
      <dgm:prSet/>
      <dgm:spPr/>
      <dgm:t>
        <a:bodyPr/>
        <a:lstStyle/>
        <a:p>
          <a:r>
            <a:rPr lang="en-US" dirty="0"/>
            <a:t>Receive payment directly from Medicare</a:t>
          </a:r>
        </a:p>
      </dgm:t>
    </dgm:pt>
    <dgm:pt modelId="{FD9F6E01-56C4-490B-BA41-A605AB7B9D50}" type="parTrans" cxnId="{8DC967F7-7912-4C88-AFD4-3E2F2315541D}">
      <dgm:prSet/>
      <dgm:spPr/>
      <dgm:t>
        <a:bodyPr/>
        <a:lstStyle/>
        <a:p>
          <a:endParaRPr lang="en-US"/>
        </a:p>
      </dgm:t>
    </dgm:pt>
    <dgm:pt modelId="{F7E6770D-38A1-4293-9C36-1CF6BB8AE486}" type="sibTrans" cxnId="{8DC967F7-7912-4C88-AFD4-3E2F2315541D}">
      <dgm:prSet/>
      <dgm:spPr/>
      <dgm:t>
        <a:bodyPr/>
        <a:lstStyle/>
        <a:p>
          <a:endParaRPr lang="en-US"/>
        </a:p>
      </dgm:t>
    </dgm:pt>
    <dgm:pt modelId="{EE29B235-7C02-4511-B10B-7F6E13888AFF}">
      <dgm:prSet/>
      <dgm:spPr/>
      <dgm:t>
        <a:bodyPr/>
        <a:lstStyle/>
        <a:p>
          <a:r>
            <a:rPr lang="en-US" dirty="0"/>
            <a:t>Listed in directories of PAR suppliers</a:t>
          </a:r>
        </a:p>
      </dgm:t>
    </dgm:pt>
    <dgm:pt modelId="{037D48D6-062B-42C6-AC34-A55889CD05AA}" type="parTrans" cxnId="{E8C0C6F2-34BC-4775-B6E1-18D91286FA33}">
      <dgm:prSet/>
      <dgm:spPr/>
      <dgm:t>
        <a:bodyPr/>
        <a:lstStyle/>
        <a:p>
          <a:endParaRPr lang="en-US"/>
        </a:p>
      </dgm:t>
    </dgm:pt>
    <dgm:pt modelId="{79827569-3593-4FCF-81E7-BCF3E96DC161}" type="sibTrans" cxnId="{E8C0C6F2-34BC-4775-B6E1-18D91286FA33}">
      <dgm:prSet/>
      <dgm:spPr/>
      <dgm:t>
        <a:bodyPr/>
        <a:lstStyle/>
        <a:p>
          <a:endParaRPr lang="en-US"/>
        </a:p>
      </dgm:t>
    </dgm:pt>
    <dgm:pt modelId="{13264C90-CFB7-45D1-94E5-D60943D77B13}">
      <dgm:prSet/>
      <dgm:spPr/>
      <dgm:t>
        <a:bodyPr/>
        <a:lstStyle/>
        <a:p>
          <a:r>
            <a:rPr lang="en-US" dirty="0"/>
            <a:t>Access to toll-free claims processing phone numbers by Medicare carriers</a:t>
          </a:r>
        </a:p>
      </dgm:t>
    </dgm:pt>
    <dgm:pt modelId="{DF6D37FB-8414-4F27-96C6-FD32DDFBAB4A}" type="parTrans" cxnId="{4E69C78D-9227-4769-A9AA-ACCC79591972}">
      <dgm:prSet/>
      <dgm:spPr/>
      <dgm:t>
        <a:bodyPr/>
        <a:lstStyle/>
        <a:p>
          <a:endParaRPr lang="en-US"/>
        </a:p>
      </dgm:t>
    </dgm:pt>
    <dgm:pt modelId="{61203EBA-A0B8-4880-B4A0-2EE407044DE5}" type="sibTrans" cxnId="{4E69C78D-9227-4769-A9AA-ACCC79591972}">
      <dgm:prSet/>
      <dgm:spPr/>
      <dgm:t>
        <a:bodyPr/>
        <a:lstStyle/>
        <a:p>
          <a:endParaRPr lang="en-US"/>
        </a:p>
      </dgm:t>
    </dgm:pt>
    <dgm:pt modelId="{D93E6738-808A-4E63-966D-5B274115075E}" type="pres">
      <dgm:prSet presAssocID="{29651743-791E-409F-9B8D-C44E2689CBF7}" presName="linear" presStyleCnt="0">
        <dgm:presLayoutVars>
          <dgm:animLvl val="lvl"/>
          <dgm:resizeHandles val="exact"/>
        </dgm:presLayoutVars>
      </dgm:prSet>
      <dgm:spPr/>
    </dgm:pt>
    <dgm:pt modelId="{F3EE01C5-583C-4C86-8BAB-5B6C0B3B3387}" type="pres">
      <dgm:prSet presAssocID="{ED7A06CE-BC83-41B2-822A-B563A33145EA}" presName="parentText" presStyleLbl="node1" presStyleIdx="0" presStyleCnt="4">
        <dgm:presLayoutVars>
          <dgm:chMax val="0"/>
          <dgm:bulletEnabled val="1"/>
        </dgm:presLayoutVars>
      </dgm:prSet>
      <dgm:spPr/>
    </dgm:pt>
    <dgm:pt modelId="{D7603FFA-7DB9-4EE2-9CEB-18DA05DA810C}" type="pres">
      <dgm:prSet presAssocID="{B545E71D-538D-4AFE-A767-8BAE736CC8A7}" presName="spacer" presStyleCnt="0"/>
      <dgm:spPr/>
    </dgm:pt>
    <dgm:pt modelId="{5555517C-8303-49C2-B102-F0BE03958BA3}" type="pres">
      <dgm:prSet presAssocID="{E5085164-A9E6-48F6-9852-D51DF3DD5708}" presName="parentText" presStyleLbl="node1" presStyleIdx="1" presStyleCnt="4">
        <dgm:presLayoutVars>
          <dgm:chMax val="0"/>
          <dgm:bulletEnabled val="1"/>
        </dgm:presLayoutVars>
      </dgm:prSet>
      <dgm:spPr/>
    </dgm:pt>
    <dgm:pt modelId="{D76AF2C1-F67F-474C-AE73-7A2523CE305B}" type="pres">
      <dgm:prSet presAssocID="{F7E6770D-38A1-4293-9C36-1CF6BB8AE486}" presName="spacer" presStyleCnt="0"/>
      <dgm:spPr/>
    </dgm:pt>
    <dgm:pt modelId="{4F8EA07F-835D-4CB4-B36F-3C02E990B7A0}" type="pres">
      <dgm:prSet presAssocID="{EE29B235-7C02-4511-B10B-7F6E13888AFF}" presName="parentText" presStyleLbl="node1" presStyleIdx="2" presStyleCnt="4">
        <dgm:presLayoutVars>
          <dgm:chMax val="0"/>
          <dgm:bulletEnabled val="1"/>
        </dgm:presLayoutVars>
      </dgm:prSet>
      <dgm:spPr/>
    </dgm:pt>
    <dgm:pt modelId="{DA68ABCC-B4F6-4006-9F7D-339955E700B7}" type="pres">
      <dgm:prSet presAssocID="{79827569-3593-4FCF-81E7-BCF3E96DC161}" presName="spacer" presStyleCnt="0"/>
      <dgm:spPr/>
    </dgm:pt>
    <dgm:pt modelId="{201F50D7-5649-430E-A38D-AC403733DE4A}" type="pres">
      <dgm:prSet presAssocID="{13264C90-CFB7-45D1-94E5-D60943D77B13}" presName="parentText" presStyleLbl="node1" presStyleIdx="3" presStyleCnt="4">
        <dgm:presLayoutVars>
          <dgm:chMax val="0"/>
          <dgm:bulletEnabled val="1"/>
        </dgm:presLayoutVars>
      </dgm:prSet>
      <dgm:spPr/>
    </dgm:pt>
  </dgm:ptLst>
  <dgm:cxnLst>
    <dgm:cxn modelId="{DDDF6016-8658-4873-A40C-D26CDE575CB9}" type="presOf" srcId="{EE29B235-7C02-4511-B10B-7F6E13888AFF}" destId="{4F8EA07F-835D-4CB4-B36F-3C02E990B7A0}" srcOrd="0" destOrd="0" presId="urn:microsoft.com/office/officeart/2005/8/layout/vList2"/>
    <dgm:cxn modelId="{13092C3C-1484-4856-8FE0-DE9A55DD3792}" type="presOf" srcId="{29651743-791E-409F-9B8D-C44E2689CBF7}" destId="{D93E6738-808A-4E63-966D-5B274115075E}" srcOrd="0" destOrd="0" presId="urn:microsoft.com/office/officeart/2005/8/layout/vList2"/>
    <dgm:cxn modelId="{4E69C78D-9227-4769-A9AA-ACCC79591972}" srcId="{29651743-791E-409F-9B8D-C44E2689CBF7}" destId="{13264C90-CFB7-45D1-94E5-D60943D77B13}" srcOrd="3" destOrd="0" parTransId="{DF6D37FB-8414-4F27-96C6-FD32DDFBAB4A}" sibTransId="{61203EBA-A0B8-4880-B4A0-2EE407044DE5}"/>
    <dgm:cxn modelId="{7E8E53B5-934A-4188-AAB2-F11432B16824}" srcId="{29651743-791E-409F-9B8D-C44E2689CBF7}" destId="{ED7A06CE-BC83-41B2-822A-B563A33145EA}" srcOrd="0" destOrd="0" parTransId="{ABE59E6C-B67B-4754-BAAC-122554C1204F}" sibTransId="{B545E71D-538D-4AFE-A767-8BAE736CC8A7}"/>
    <dgm:cxn modelId="{351D86B9-C91B-44A4-A389-C9CC292D53DF}" type="presOf" srcId="{ED7A06CE-BC83-41B2-822A-B563A33145EA}" destId="{F3EE01C5-583C-4C86-8BAB-5B6C0B3B3387}" srcOrd="0" destOrd="0" presId="urn:microsoft.com/office/officeart/2005/8/layout/vList2"/>
    <dgm:cxn modelId="{082F34DB-3065-45D8-99F1-429AA09E6400}" type="presOf" srcId="{13264C90-CFB7-45D1-94E5-D60943D77B13}" destId="{201F50D7-5649-430E-A38D-AC403733DE4A}" srcOrd="0" destOrd="0" presId="urn:microsoft.com/office/officeart/2005/8/layout/vList2"/>
    <dgm:cxn modelId="{E9CC05E0-1EA2-43CC-9191-5574C56DCE61}" type="presOf" srcId="{E5085164-A9E6-48F6-9852-D51DF3DD5708}" destId="{5555517C-8303-49C2-B102-F0BE03958BA3}" srcOrd="0" destOrd="0" presId="urn:microsoft.com/office/officeart/2005/8/layout/vList2"/>
    <dgm:cxn modelId="{E8C0C6F2-34BC-4775-B6E1-18D91286FA33}" srcId="{29651743-791E-409F-9B8D-C44E2689CBF7}" destId="{EE29B235-7C02-4511-B10B-7F6E13888AFF}" srcOrd="2" destOrd="0" parTransId="{037D48D6-062B-42C6-AC34-A55889CD05AA}" sibTransId="{79827569-3593-4FCF-81E7-BCF3E96DC161}"/>
    <dgm:cxn modelId="{8DC967F7-7912-4C88-AFD4-3E2F2315541D}" srcId="{29651743-791E-409F-9B8D-C44E2689CBF7}" destId="{E5085164-A9E6-48F6-9852-D51DF3DD5708}" srcOrd="1" destOrd="0" parTransId="{FD9F6E01-56C4-490B-BA41-A605AB7B9D50}" sibTransId="{F7E6770D-38A1-4293-9C36-1CF6BB8AE486}"/>
    <dgm:cxn modelId="{53A8D225-2438-41CF-8D44-827D93B970DA}" type="presParOf" srcId="{D93E6738-808A-4E63-966D-5B274115075E}" destId="{F3EE01C5-583C-4C86-8BAB-5B6C0B3B3387}" srcOrd="0" destOrd="0" presId="urn:microsoft.com/office/officeart/2005/8/layout/vList2"/>
    <dgm:cxn modelId="{9E0F93AF-0C04-4FB7-B5C7-9E077B9775F5}" type="presParOf" srcId="{D93E6738-808A-4E63-966D-5B274115075E}" destId="{D7603FFA-7DB9-4EE2-9CEB-18DA05DA810C}" srcOrd="1" destOrd="0" presId="urn:microsoft.com/office/officeart/2005/8/layout/vList2"/>
    <dgm:cxn modelId="{9B70BF5C-8E38-425A-9C55-F0441194843F}" type="presParOf" srcId="{D93E6738-808A-4E63-966D-5B274115075E}" destId="{5555517C-8303-49C2-B102-F0BE03958BA3}" srcOrd="2" destOrd="0" presId="urn:microsoft.com/office/officeart/2005/8/layout/vList2"/>
    <dgm:cxn modelId="{FB4EC6DC-48D1-4782-BC8C-416D37831D41}" type="presParOf" srcId="{D93E6738-808A-4E63-966D-5B274115075E}" destId="{D76AF2C1-F67F-474C-AE73-7A2523CE305B}" srcOrd="3" destOrd="0" presId="urn:microsoft.com/office/officeart/2005/8/layout/vList2"/>
    <dgm:cxn modelId="{914C94D8-296D-46F1-8FF9-7AD7B94FD8B5}" type="presParOf" srcId="{D93E6738-808A-4E63-966D-5B274115075E}" destId="{4F8EA07F-835D-4CB4-B36F-3C02E990B7A0}" srcOrd="4" destOrd="0" presId="urn:microsoft.com/office/officeart/2005/8/layout/vList2"/>
    <dgm:cxn modelId="{28E99B84-BBDA-4C7E-B6B9-908EAFD06ED3}" type="presParOf" srcId="{D93E6738-808A-4E63-966D-5B274115075E}" destId="{DA68ABCC-B4F6-4006-9F7D-339955E700B7}" srcOrd="5" destOrd="0" presId="urn:microsoft.com/office/officeart/2005/8/layout/vList2"/>
    <dgm:cxn modelId="{0126F009-3E7F-4561-9A32-45C0624B3B92}" type="presParOf" srcId="{D93E6738-808A-4E63-966D-5B274115075E}" destId="{201F50D7-5649-430E-A38D-AC403733DE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7908B-A786-4CD2-8A37-EAE6185B79C2}" type="doc">
      <dgm:prSet loTypeId="urn:microsoft.com/office/officeart/2005/8/layout/hProcess9" loCatId="process" qsTypeId="urn:microsoft.com/office/officeart/2005/8/quickstyle/simple1" qsCatId="simple" csTypeId="urn:microsoft.com/office/officeart/2005/8/colors/accent1_2" csCatId="accent1" phldr="1"/>
      <dgm:spPr/>
    </dgm:pt>
    <dgm:pt modelId="{ACA0512A-AB4D-4920-B464-ACC1D408E117}">
      <dgm:prSet phldrT="[Text]"/>
      <dgm:spPr/>
      <dgm:t>
        <a:bodyPr/>
        <a:lstStyle/>
        <a:p>
          <a:r>
            <a:rPr lang="en-US" dirty="0"/>
            <a:t>If participation is desired it can be accomplished by completing the CMS 460 form (or Pecos equivalent) </a:t>
          </a:r>
        </a:p>
      </dgm:t>
    </dgm:pt>
    <dgm:pt modelId="{C57D98A1-EF2A-4E69-8EFE-A7B1E6E8DDBC}" type="parTrans" cxnId="{AC36BE89-D5E3-4C27-AE63-05B5B8F3A8DC}">
      <dgm:prSet/>
      <dgm:spPr/>
      <dgm:t>
        <a:bodyPr/>
        <a:lstStyle/>
        <a:p>
          <a:endParaRPr lang="en-US"/>
        </a:p>
      </dgm:t>
    </dgm:pt>
    <dgm:pt modelId="{72265016-2C56-4514-8F78-94C6D3B550DC}" type="sibTrans" cxnId="{AC36BE89-D5E3-4C27-AE63-05B5B8F3A8DC}">
      <dgm:prSet/>
      <dgm:spPr/>
      <dgm:t>
        <a:bodyPr/>
        <a:lstStyle/>
        <a:p>
          <a:endParaRPr lang="en-US"/>
        </a:p>
      </dgm:t>
    </dgm:pt>
    <dgm:pt modelId="{3C5EB489-13A6-4168-BB90-E95EEF2D1920}">
      <dgm:prSet/>
      <dgm:spPr/>
      <dgm:t>
        <a:bodyPr/>
        <a:lstStyle/>
        <a:p>
          <a:r>
            <a:rPr lang="en-US" dirty="0"/>
            <a:t>The participating therapist will be paid directly by Medicare at its allowable fee schedule </a:t>
          </a:r>
        </a:p>
      </dgm:t>
    </dgm:pt>
    <dgm:pt modelId="{12079393-4C27-44C1-8AC4-8E3E5AB1308B}" type="parTrans" cxnId="{21A114DF-346C-4BD2-9315-71D0D54B5EB1}">
      <dgm:prSet/>
      <dgm:spPr/>
      <dgm:t>
        <a:bodyPr/>
        <a:lstStyle/>
        <a:p>
          <a:endParaRPr lang="en-US"/>
        </a:p>
      </dgm:t>
    </dgm:pt>
    <dgm:pt modelId="{06FAC4AF-E35A-400A-B17B-9DE43B73F007}" type="sibTrans" cxnId="{21A114DF-346C-4BD2-9315-71D0D54B5EB1}">
      <dgm:prSet/>
      <dgm:spPr/>
      <dgm:t>
        <a:bodyPr/>
        <a:lstStyle/>
        <a:p>
          <a:endParaRPr lang="en-US"/>
        </a:p>
      </dgm:t>
    </dgm:pt>
    <dgm:pt modelId="{81D6E674-09D8-4D27-94D4-1A88AEAFA5AD}">
      <dgm:prSet/>
      <dgm:spPr/>
      <dgm:t>
        <a:bodyPr/>
        <a:lstStyle/>
        <a:p>
          <a:r>
            <a:rPr lang="en-US" dirty="0"/>
            <a:t>The participating therapist cannot collect other than the deductible and 20% co-insurance from the beneficiary</a:t>
          </a:r>
        </a:p>
      </dgm:t>
    </dgm:pt>
    <dgm:pt modelId="{7A6221F4-E60C-493F-9EAA-60F1DA18BA07}" type="parTrans" cxnId="{433FEB5C-09BB-48E1-9797-816194BB2B0C}">
      <dgm:prSet/>
      <dgm:spPr/>
      <dgm:t>
        <a:bodyPr/>
        <a:lstStyle/>
        <a:p>
          <a:endParaRPr lang="en-US"/>
        </a:p>
      </dgm:t>
    </dgm:pt>
    <dgm:pt modelId="{4AD10D44-C2B6-40C7-8718-7A18DFBC270A}" type="sibTrans" cxnId="{433FEB5C-09BB-48E1-9797-816194BB2B0C}">
      <dgm:prSet/>
      <dgm:spPr/>
      <dgm:t>
        <a:bodyPr/>
        <a:lstStyle/>
        <a:p>
          <a:endParaRPr lang="en-US"/>
        </a:p>
      </dgm:t>
    </dgm:pt>
    <dgm:pt modelId="{35D935D6-3782-4B81-A819-D8C407E3F22D}" type="pres">
      <dgm:prSet presAssocID="{A0E7908B-A786-4CD2-8A37-EAE6185B79C2}" presName="CompostProcess" presStyleCnt="0">
        <dgm:presLayoutVars>
          <dgm:dir/>
          <dgm:resizeHandles val="exact"/>
        </dgm:presLayoutVars>
      </dgm:prSet>
      <dgm:spPr/>
    </dgm:pt>
    <dgm:pt modelId="{7792A136-7AAB-4BEF-8B2A-360393839C83}" type="pres">
      <dgm:prSet presAssocID="{A0E7908B-A786-4CD2-8A37-EAE6185B79C2}" presName="arrow" presStyleLbl="bgShp" presStyleIdx="0" presStyleCnt="1"/>
      <dgm:spPr/>
    </dgm:pt>
    <dgm:pt modelId="{0C47271E-3583-451B-B33C-EA2AA17839C9}" type="pres">
      <dgm:prSet presAssocID="{A0E7908B-A786-4CD2-8A37-EAE6185B79C2}" presName="linearProcess" presStyleCnt="0"/>
      <dgm:spPr/>
    </dgm:pt>
    <dgm:pt modelId="{86B43730-E388-4DB5-BD2D-08AD579D8A99}" type="pres">
      <dgm:prSet presAssocID="{ACA0512A-AB4D-4920-B464-ACC1D408E117}" presName="textNode" presStyleLbl="node1" presStyleIdx="0" presStyleCnt="3">
        <dgm:presLayoutVars>
          <dgm:bulletEnabled val="1"/>
        </dgm:presLayoutVars>
      </dgm:prSet>
      <dgm:spPr/>
    </dgm:pt>
    <dgm:pt modelId="{1112F442-C1F4-479A-8698-B2DACE9150D4}" type="pres">
      <dgm:prSet presAssocID="{72265016-2C56-4514-8F78-94C6D3B550DC}" presName="sibTrans" presStyleCnt="0"/>
      <dgm:spPr/>
    </dgm:pt>
    <dgm:pt modelId="{824AF39F-ECA7-4754-BC29-92EEB5D4F30F}" type="pres">
      <dgm:prSet presAssocID="{3C5EB489-13A6-4168-BB90-E95EEF2D1920}" presName="textNode" presStyleLbl="node1" presStyleIdx="1" presStyleCnt="3">
        <dgm:presLayoutVars>
          <dgm:bulletEnabled val="1"/>
        </dgm:presLayoutVars>
      </dgm:prSet>
      <dgm:spPr/>
    </dgm:pt>
    <dgm:pt modelId="{42467C79-519D-4012-A8E5-A828288A53AE}" type="pres">
      <dgm:prSet presAssocID="{06FAC4AF-E35A-400A-B17B-9DE43B73F007}" presName="sibTrans" presStyleCnt="0"/>
      <dgm:spPr/>
    </dgm:pt>
    <dgm:pt modelId="{96E9A56E-AB96-4238-9397-061CF1AA78C2}" type="pres">
      <dgm:prSet presAssocID="{81D6E674-09D8-4D27-94D4-1A88AEAFA5AD}" presName="textNode" presStyleLbl="node1" presStyleIdx="2" presStyleCnt="3">
        <dgm:presLayoutVars>
          <dgm:bulletEnabled val="1"/>
        </dgm:presLayoutVars>
      </dgm:prSet>
      <dgm:spPr/>
    </dgm:pt>
  </dgm:ptLst>
  <dgm:cxnLst>
    <dgm:cxn modelId="{2EAD0A2B-6F88-418F-8F98-7D5A282A690D}" type="presOf" srcId="{ACA0512A-AB4D-4920-B464-ACC1D408E117}" destId="{86B43730-E388-4DB5-BD2D-08AD579D8A99}" srcOrd="0" destOrd="0" presId="urn:microsoft.com/office/officeart/2005/8/layout/hProcess9"/>
    <dgm:cxn modelId="{35C8F02B-9ADB-4822-92DC-9688423843B3}" type="presOf" srcId="{81D6E674-09D8-4D27-94D4-1A88AEAFA5AD}" destId="{96E9A56E-AB96-4238-9397-061CF1AA78C2}" srcOrd="0" destOrd="0" presId="urn:microsoft.com/office/officeart/2005/8/layout/hProcess9"/>
    <dgm:cxn modelId="{01774B2D-1B6D-419A-9979-27981A90ECC2}" type="presOf" srcId="{3C5EB489-13A6-4168-BB90-E95EEF2D1920}" destId="{824AF39F-ECA7-4754-BC29-92EEB5D4F30F}" srcOrd="0" destOrd="0" presId="urn:microsoft.com/office/officeart/2005/8/layout/hProcess9"/>
    <dgm:cxn modelId="{433FEB5C-09BB-48E1-9797-816194BB2B0C}" srcId="{A0E7908B-A786-4CD2-8A37-EAE6185B79C2}" destId="{81D6E674-09D8-4D27-94D4-1A88AEAFA5AD}" srcOrd="2" destOrd="0" parTransId="{7A6221F4-E60C-493F-9EAA-60F1DA18BA07}" sibTransId="{4AD10D44-C2B6-40C7-8718-7A18DFBC270A}"/>
    <dgm:cxn modelId="{AC36BE89-D5E3-4C27-AE63-05B5B8F3A8DC}" srcId="{A0E7908B-A786-4CD2-8A37-EAE6185B79C2}" destId="{ACA0512A-AB4D-4920-B464-ACC1D408E117}" srcOrd="0" destOrd="0" parTransId="{C57D98A1-EF2A-4E69-8EFE-A7B1E6E8DDBC}" sibTransId="{72265016-2C56-4514-8F78-94C6D3B550DC}"/>
    <dgm:cxn modelId="{9AF137A6-BD57-4318-8904-263F7CD8FF47}" type="presOf" srcId="{A0E7908B-A786-4CD2-8A37-EAE6185B79C2}" destId="{35D935D6-3782-4B81-A819-D8C407E3F22D}" srcOrd="0" destOrd="0" presId="urn:microsoft.com/office/officeart/2005/8/layout/hProcess9"/>
    <dgm:cxn modelId="{21A114DF-346C-4BD2-9315-71D0D54B5EB1}" srcId="{A0E7908B-A786-4CD2-8A37-EAE6185B79C2}" destId="{3C5EB489-13A6-4168-BB90-E95EEF2D1920}" srcOrd="1" destOrd="0" parTransId="{12079393-4C27-44C1-8AC4-8E3E5AB1308B}" sibTransId="{06FAC4AF-E35A-400A-B17B-9DE43B73F007}"/>
    <dgm:cxn modelId="{11A9C640-B9D6-4C9A-8787-16B38CCA9C24}" type="presParOf" srcId="{35D935D6-3782-4B81-A819-D8C407E3F22D}" destId="{7792A136-7AAB-4BEF-8B2A-360393839C83}" srcOrd="0" destOrd="0" presId="urn:microsoft.com/office/officeart/2005/8/layout/hProcess9"/>
    <dgm:cxn modelId="{7BC98BCF-BB1B-4947-ACA9-E06A0993C8CF}" type="presParOf" srcId="{35D935D6-3782-4B81-A819-D8C407E3F22D}" destId="{0C47271E-3583-451B-B33C-EA2AA17839C9}" srcOrd="1" destOrd="0" presId="urn:microsoft.com/office/officeart/2005/8/layout/hProcess9"/>
    <dgm:cxn modelId="{CDB9A4E3-2064-4020-808B-B86A76E9A18F}" type="presParOf" srcId="{0C47271E-3583-451B-B33C-EA2AA17839C9}" destId="{86B43730-E388-4DB5-BD2D-08AD579D8A99}" srcOrd="0" destOrd="0" presId="urn:microsoft.com/office/officeart/2005/8/layout/hProcess9"/>
    <dgm:cxn modelId="{E2E25F4A-BEFE-40E2-A64E-71FCBBD16465}" type="presParOf" srcId="{0C47271E-3583-451B-B33C-EA2AA17839C9}" destId="{1112F442-C1F4-479A-8698-B2DACE9150D4}" srcOrd="1" destOrd="0" presId="urn:microsoft.com/office/officeart/2005/8/layout/hProcess9"/>
    <dgm:cxn modelId="{1A98148A-5FBC-49FC-8778-BFCC14F0A837}" type="presParOf" srcId="{0C47271E-3583-451B-B33C-EA2AA17839C9}" destId="{824AF39F-ECA7-4754-BC29-92EEB5D4F30F}" srcOrd="2" destOrd="0" presId="urn:microsoft.com/office/officeart/2005/8/layout/hProcess9"/>
    <dgm:cxn modelId="{24681E15-AEF3-4A3C-9AD7-E0DD82589A84}" type="presParOf" srcId="{0C47271E-3583-451B-B33C-EA2AA17839C9}" destId="{42467C79-519D-4012-A8E5-A828288A53AE}" srcOrd="3" destOrd="0" presId="urn:microsoft.com/office/officeart/2005/8/layout/hProcess9"/>
    <dgm:cxn modelId="{4FF2704A-1177-493C-93DD-A2511E00E8C5}" type="presParOf" srcId="{0C47271E-3583-451B-B33C-EA2AA17839C9}" destId="{96E9A56E-AB96-4238-9397-061CF1AA78C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F7240-E4FB-4B72-A8A4-F89A544A019C}" type="doc">
      <dgm:prSet loTypeId="urn:microsoft.com/office/officeart/2005/8/layout/process1" loCatId="process" qsTypeId="urn:microsoft.com/office/officeart/2005/8/quickstyle/simple1" qsCatId="simple" csTypeId="urn:microsoft.com/office/officeart/2005/8/colors/accent1_2" csCatId="accent1" phldr="1"/>
      <dgm:spPr/>
    </dgm:pt>
    <dgm:pt modelId="{2C703DCD-459E-4E67-A05C-D52AC995F94A}">
      <dgm:prSet phldrT="[Text]" custT="1"/>
      <dgm:spPr/>
      <dgm:t>
        <a:bodyPr/>
        <a:lstStyle/>
        <a:p>
          <a:r>
            <a:rPr lang="en-US" sz="2400" dirty="0"/>
            <a:t>The therapist </a:t>
          </a:r>
          <a:r>
            <a:rPr lang="en-US" sz="2400" u="sng" dirty="0"/>
            <a:t>must bill </a:t>
          </a:r>
          <a:r>
            <a:rPr lang="en-US" sz="2400" dirty="0"/>
            <a:t>Medicare </a:t>
          </a:r>
        </a:p>
      </dgm:t>
    </dgm:pt>
    <dgm:pt modelId="{18472614-F88C-4192-935D-0B29D04C90ED}" type="parTrans" cxnId="{5F1A8869-CE3D-4E81-AB35-A79FEB4787A6}">
      <dgm:prSet/>
      <dgm:spPr/>
      <dgm:t>
        <a:bodyPr/>
        <a:lstStyle/>
        <a:p>
          <a:endParaRPr lang="en-US"/>
        </a:p>
      </dgm:t>
    </dgm:pt>
    <dgm:pt modelId="{69E726AC-4D4B-4508-9605-9A53AAD5F1E4}" type="sibTrans" cxnId="{5F1A8869-CE3D-4E81-AB35-A79FEB4787A6}">
      <dgm:prSet/>
      <dgm:spPr/>
      <dgm:t>
        <a:bodyPr/>
        <a:lstStyle/>
        <a:p>
          <a:endParaRPr lang="en-US" dirty="0"/>
        </a:p>
      </dgm:t>
    </dgm:pt>
    <dgm:pt modelId="{771EEB73-FA06-459F-A1AA-686ECE96E3FD}">
      <dgm:prSet custT="1"/>
      <dgm:spPr/>
      <dgm:t>
        <a:bodyPr/>
        <a:lstStyle/>
        <a:p>
          <a:r>
            <a:rPr lang="en-US" sz="2200" dirty="0"/>
            <a:t>The therapist </a:t>
          </a:r>
          <a:r>
            <a:rPr lang="en-US" sz="2200" u="sng" dirty="0"/>
            <a:t>may</a:t>
          </a:r>
          <a:r>
            <a:rPr lang="en-US" sz="2200" dirty="0"/>
            <a:t> increase the patient’s responsibility up to 15% (limiting charge) more than the allowable (total of 115%)</a:t>
          </a:r>
        </a:p>
      </dgm:t>
    </dgm:pt>
    <dgm:pt modelId="{722FB936-03B6-4A17-8D29-8428A6DB0699}" type="parTrans" cxnId="{40D01856-7C10-4D35-BD29-E572A266F30A}">
      <dgm:prSet/>
      <dgm:spPr/>
      <dgm:t>
        <a:bodyPr/>
        <a:lstStyle/>
        <a:p>
          <a:endParaRPr lang="en-US"/>
        </a:p>
      </dgm:t>
    </dgm:pt>
    <dgm:pt modelId="{E19D56FB-E11C-4C6A-8693-26BD066C162D}" type="sibTrans" cxnId="{40D01856-7C10-4D35-BD29-E572A266F30A}">
      <dgm:prSet/>
      <dgm:spPr/>
      <dgm:t>
        <a:bodyPr/>
        <a:lstStyle/>
        <a:p>
          <a:endParaRPr lang="en-US" dirty="0"/>
        </a:p>
      </dgm:t>
    </dgm:pt>
    <dgm:pt modelId="{F8D907D3-1CED-403C-9C34-1C0BA308D98A}">
      <dgm:prSet custT="1"/>
      <dgm:spPr/>
      <dgm:t>
        <a:bodyPr/>
        <a:lstStyle/>
        <a:p>
          <a:r>
            <a:rPr lang="en-US" sz="2400" dirty="0"/>
            <a:t>Medicare will </a:t>
          </a:r>
          <a:r>
            <a:rPr lang="en-US" sz="2400" u="sng" dirty="0"/>
            <a:t>directly pay the patient </a:t>
          </a:r>
          <a:r>
            <a:rPr lang="en-US" sz="2400" dirty="0"/>
            <a:t>95% of the Medicare co-share </a:t>
          </a:r>
        </a:p>
      </dgm:t>
    </dgm:pt>
    <dgm:pt modelId="{6432BC38-4B55-4571-8744-E7174A2CE2AE}" type="parTrans" cxnId="{44E98876-F261-4CAC-A7E5-4D03641A57A6}">
      <dgm:prSet/>
      <dgm:spPr/>
      <dgm:t>
        <a:bodyPr/>
        <a:lstStyle/>
        <a:p>
          <a:endParaRPr lang="en-US"/>
        </a:p>
      </dgm:t>
    </dgm:pt>
    <dgm:pt modelId="{943C87EF-2B64-4FC7-A534-1919BE6E4F3A}" type="sibTrans" cxnId="{44E98876-F261-4CAC-A7E5-4D03641A57A6}">
      <dgm:prSet/>
      <dgm:spPr/>
      <dgm:t>
        <a:bodyPr/>
        <a:lstStyle/>
        <a:p>
          <a:endParaRPr lang="en-US" dirty="0"/>
        </a:p>
      </dgm:t>
    </dgm:pt>
    <dgm:pt modelId="{16B1C51D-DF42-4E25-9E77-7FDA385DBCFB}">
      <dgm:prSet custT="1"/>
      <dgm:spPr/>
      <dgm:t>
        <a:bodyPr/>
        <a:lstStyle/>
        <a:p>
          <a:r>
            <a:rPr lang="en-US" sz="2400" dirty="0"/>
            <a:t>The therapist collects the entire amount billed from the patient</a:t>
          </a:r>
        </a:p>
      </dgm:t>
    </dgm:pt>
    <dgm:pt modelId="{51B26F88-81D2-4A2E-86AF-19359F4F839C}" type="parTrans" cxnId="{D7243DF9-29CB-4B1B-9E5D-4896725A5516}">
      <dgm:prSet/>
      <dgm:spPr/>
      <dgm:t>
        <a:bodyPr/>
        <a:lstStyle/>
        <a:p>
          <a:endParaRPr lang="en-US"/>
        </a:p>
      </dgm:t>
    </dgm:pt>
    <dgm:pt modelId="{E9FA7884-7696-4443-96F9-E9CF949CC508}" type="sibTrans" cxnId="{D7243DF9-29CB-4B1B-9E5D-4896725A5516}">
      <dgm:prSet/>
      <dgm:spPr/>
      <dgm:t>
        <a:bodyPr/>
        <a:lstStyle/>
        <a:p>
          <a:endParaRPr lang="en-US"/>
        </a:p>
      </dgm:t>
    </dgm:pt>
    <dgm:pt modelId="{2E9933DE-5423-4AEF-9198-D57424C0575B}" type="pres">
      <dgm:prSet presAssocID="{59FF7240-E4FB-4B72-A8A4-F89A544A019C}" presName="Name0" presStyleCnt="0">
        <dgm:presLayoutVars>
          <dgm:dir/>
          <dgm:resizeHandles val="exact"/>
        </dgm:presLayoutVars>
      </dgm:prSet>
      <dgm:spPr/>
    </dgm:pt>
    <dgm:pt modelId="{0B4C6725-8613-420D-A8D0-C1AA3AFD60CC}" type="pres">
      <dgm:prSet presAssocID="{2C703DCD-459E-4E67-A05C-D52AC995F94A}" presName="node" presStyleLbl="node1" presStyleIdx="0" presStyleCnt="4" custScaleY="138130">
        <dgm:presLayoutVars>
          <dgm:bulletEnabled val="1"/>
        </dgm:presLayoutVars>
      </dgm:prSet>
      <dgm:spPr/>
    </dgm:pt>
    <dgm:pt modelId="{146EDAED-AB42-46A4-B89C-D57930F55BD3}" type="pres">
      <dgm:prSet presAssocID="{69E726AC-4D4B-4508-9605-9A53AAD5F1E4}" presName="sibTrans" presStyleLbl="sibTrans2D1" presStyleIdx="0" presStyleCnt="3"/>
      <dgm:spPr/>
    </dgm:pt>
    <dgm:pt modelId="{7E9C691E-69F4-4203-9E36-0695C2F765C6}" type="pres">
      <dgm:prSet presAssocID="{69E726AC-4D4B-4508-9605-9A53AAD5F1E4}" presName="connectorText" presStyleLbl="sibTrans2D1" presStyleIdx="0" presStyleCnt="3"/>
      <dgm:spPr/>
    </dgm:pt>
    <dgm:pt modelId="{6B395B15-4E7E-4631-A900-D9BD749C0E19}" type="pres">
      <dgm:prSet presAssocID="{771EEB73-FA06-459F-A1AA-686ECE96E3FD}" presName="node" presStyleLbl="node1" presStyleIdx="1" presStyleCnt="4" custScaleY="138130">
        <dgm:presLayoutVars>
          <dgm:bulletEnabled val="1"/>
        </dgm:presLayoutVars>
      </dgm:prSet>
      <dgm:spPr/>
    </dgm:pt>
    <dgm:pt modelId="{D72B3FBE-726A-4328-979D-BE8B3AAFC68A}" type="pres">
      <dgm:prSet presAssocID="{E19D56FB-E11C-4C6A-8693-26BD066C162D}" presName="sibTrans" presStyleLbl="sibTrans2D1" presStyleIdx="1" presStyleCnt="3"/>
      <dgm:spPr/>
    </dgm:pt>
    <dgm:pt modelId="{1C493315-7EA4-42B7-91E4-A1469B945662}" type="pres">
      <dgm:prSet presAssocID="{E19D56FB-E11C-4C6A-8693-26BD066C162D}" presName="connectorText" presStyleLbl="sibTrans2D1" presStyleIdx="1" presStyleCnt="3"/>
      <dgm:spPr/>
    </dgm:pt>
    <dgm:pt modelId="{192D31F8-2402-4AA7-9AC7-98135CA9C78E}" type="pres">
      <dgm:prSet presAssocID="{F8D907D3-1CED-403C-9C34-1C0BA308D98A}" presName="node" presStyleLbl="node1" presStyleIdx="2" presStyleCnt="4" custScaleY="135282">
        <dgm:presLayoutVars>
          <dgm:bulletEnabled val="1"/>
        </dgm:presLayoutVars>
      </dgm:prSet>
      <dgm:spPr/>
    </dgm:pt>
    <dgm:pt modelId="{8D9BA37A-C643-4F0D-B8F8-8340EFED4D4B}" type="pres">
      <dgm:prSet presAssocID="{943C87EF-2B64-4FC7-A534-1919BE6E4F3A}" presName="sibTrans" presStyleLbl="sibTrans2D1" presStyleIdx="2" presStyleCnt="3"/>
      <dgm:spPr/>
    </dgm:pt>
    <dgm:pt modelId="{88DE9616-4677-4B5D-845C-2D2D63563D97}" type="pres">
      <dgm:prSet presAssocID="{943C87EF-2B64-4FC7-A534-1919BE6E4F3A}" presName="connectorText" presStyleLbl="sibTrans2D1" presStyleIdx="2" presStyleCnt="3"/>
      <dgm:spPr/>
    </dgm:pt>
    <dgm:pt modelId="{AB47A1BF-6DA9-4727-853E-C92149EC168B}" type="pres">
      <dgm:prSet presAssocID="{16B1C51D-DF42-4E25-9E77-7FDA385DBCFB}" presName="node" presStyleLbl="node1" presStyleIdx="3" presStyleCnt="4" custScaleY="135282">
        <dgm:presLayoutVars>
          <dgm:bulletEnabled val="1"/>
        </dgm:presLayoutVars>
      </dgm:prSet>
      <dgm:spPr/>
    </dgm:pt>
  </dgm:ptLst>
  <dgm:cxnLst>
    <dgm:cxn modelId="{7BDF9D0B-6F60-4F15-85F3-2FBDC6CF3193}" type="presOf" srcId="{E19D56FB-E11C-4C6A-8693-26BD066C162D}" destId="{1C493315-7EA4-42B7-91E4-A1469B945662}" srcOrd="1" destOrd="0" presId="urn:microsoft.com/office/officeart/2005/8/layout/process1"/>
    <dgm:cxn modelId="{B7763E12-15F3-4F5A-BF0C-C7B4D1D5F127}" type="presOf" srcId="{59FF7240-E4FB-4B72-A8A4-F89A544A019C}" destId="{2E9933DE-5423-4AEF-9198-D57424C0575B}" srcOrd="0" destOrd="0" presId="urn:microsoft.com/office/officeart/2005/8/layout/process1"/>
    <dgm:cxn modelId="{F8C67F44-0F8C-4F58-9F7F-4A6B73790B03}" type="presOf" srcId="{2C703DCD-459E-4E67-A05C-D52AC995F94A}" destId="{0B4C6725-8613-420D-A8D0-C1AA3AFD60CC}" srcOrd="0" destOrd="0" presId="urn:microsoft.com/office/officeart/2005/8/layout/process1"/>
    <dgm:cxn modelId="{5F1A8869-CE3D-4E81-AB35-A79FEB4787A6}" srcId="{59FF7240-E4FB-4B72-A8A4-F89A544A019C}" destId="{2C703DCD-459E-4E67-A05C-D52AC995F94A}" srcOrd="0" destOrd="0" parTransId="{18472614-F88C-4192-935D-0B29D04C90ED}" sibTransId="{69E726AC-4D4B-4508-9605-9A53AAD5F1E4}"/>
    <dgm:cxn modelId="{B131594B-587F-423E-BA41-B91DC31D3424}" type="presOf" srcId="{E19D56FB-E11C-4C6A-8693-26BD066C162D}" destId="{D72B3FBE-726A-4328-979D-BE8B3AAFC68A}" srcOrd="0" destOrd="0" presId="urn:microsoft.com/office/officeart/2005/8/layout/process1"/>
    <dgm:cxn modelId="{40D01856-7C10-4D35-BD29-E572A266F30A}" srcId="{59FF7240-E4FB-4B72-A8A4-F89A544A019C}" destId="{771EEB73-FA06-459F-A1AA-686ECE96E3FD}" srcOrd="1" destOrd="0" parTransId="{722FB936-03B6-4A17-8D29-8428A6DB0699}" sibTransId="{E19D56FB-E11C-4C6A-8693-26BD066C162D}"/>
    <dgm:cxn modelId="{44E98876-F261-4CAC-A7E5-4D03641A57A6}" srcId="{59FF7240-E4FB-4B72-A8A4-F89A544A019C}" destId="{F8D907D3-1CED-403C-9C34-1C0BA308D98A}" srcOrd="2" destOrd="0" parTransId="{6432BC38-4B55-4571-8744-E7174A2CE2AE}" sibTransId="{943C87EF-2B64-4FC7-A534-1919BE6E4F3A}"/>
    <dgm:cxn modelId="{B89DD57D-AC74-4D38-8400-876FB8567828}" type="presOf" srcId="{69E726AC-4D4B-4508-9605-9A53AAD5F1E4}" destId="{146EDAED-AB42-46A4-B89C-D57930F55BD3}" srcOrd="0" destOrd="0" presId="urn:microsoft.com/office/officeart/2005/8/layout/process1"/>
    <dgm:cxn modelId="{B995688A-BB94-4232-BE66-9A081663DB99}" type="presOf" srcId="{F8D907D3-1CED-403C-9C34-1C0BA308D98A}" destId="{192D31F8-2402-4AA7-9AC7-98135CA9C78E}" srcOrd="0" destOrd="0" presId="urn:microsoft.com/office/officeart/2005/8/layout/process1"/>
    <dgm:cxn modelId="{B3E9D59F-6F75-49AF-9BC3-E408E024BB0D}" type="presOf" srcId="{16B1C51D-DF42-4E25-9E77-7FDA385DBCFB}" destId="{AB47A1BF-6DA9-4727-853E-C92149EC168B}" srcOrd="0" destOrd="0" presId="urn:microsoft.com/office/officeart/2005/8/layout/process1"/>
    <dgm:cxn modelId="{A4C702B5-2F75-4125-8813-4F2B3F3E57AF}" type="presOf" srcId="{943C87EF-2B64-4FC7-A534-1919BE6E4F3A}" destId="{88DE9616-4677-4B5D-845C-2D2D63563D97}" srcOrd="1" destOrd="0" presId="urn:microsoft.com/office/officeart/2005/8/layout/process1"/>
    <dgm:cxn modelId="{73140FC2-03DA-49C4-8D87-88CC8C9E8CAB}" type="presOf" srcId="{771EEB73-FA06-459F-A1AA-686ECE96E3FD}" destId="{6B395B15-4E7E-4631-A900-D9BD749C0E19}" srcOrd="0" destOrd="0" presId="urn:microsoft.com/office/officeart/2005/8/layout/process1"/>
    <dgm:cxn modelId="{206EC4CD-6591-407A-B627-2C264778BAC8}" type="presOf" srcId="{69E726AC-4D4B-4508-9605-9A53AAD5F1E4}" destId="{7E9C691E-69F4-4203-9E36-0695C2F765C6}" srcOrd="1" destOrd="0" presId="urn:microsoft.com/office/officeart/2005/8/layout/process1"/>
    <dgm:cxn modelId="{D7243DF9-29CB-4B1B-9E5D-4896725A5516}" srcId="{59FF7240-E4FB-4B72-A8A4-F89A544A019C}" destId="{16B1C51D-DF42-4E25-9E77-7FDA385DBCFB}" srcOrd="3" destOrd="0" parTransId="{51B26F88-81D2-4A2E-86AF-19359F4F839C}" sibTransId="{E9FA7884-7696-4443-96F9-E9CF949CC508}"/>
    <dgm:cxn modelId="{DDE1B8FD-8011-4E8C-87B8-EFAEAC7B1101}" type="presOf" srcId="{943C87EF-2B64-4FC7-A534-1919BE6E4F3A}" destId="{8D9BA37A-C643-4F0D-B8F8-8340EFED4D4B}" srcOrd="0" destOrd="0" presId="urn:microsoft.com/office/officeart/2005/8/layout/process1"/>
    <dgm:cxn modelId="{3D47175A-1C68-46B1-A024-DACAF3FCE02A}" type="presParOf" srcId="{2E9933DE-5423-4AEF-9198-D57424C0575B}" destId="{0B4C6725-8613-420D-A8D0-C1AA3AFD60CC}" srcOrd="0" destOrd="0" presId="urn:microsoft.com/office/officeart/2005/8/layout/process1"/>
    <dgm:cxn modelId="{773C0D1C-3860-4706-B4CD-60E4C44D5761}" type="presParOf" srcId="{2E9933DE-5423-4AEF-9198-D57424C0575B}" destId="{146EDAED-AB42-46A4-B89C-D57930F55BD3}" srcOrd="1" destOrd="0" presId="urn:microsoft.com/office/officeart/2005/8/layout/process1"/>
    <dgm:cxn modelId="{D3C1F7BA-535D-4064-BA78-F8711CE9CDD5}" type="presParOf" srcId="{146EDAED-AB42-46A4-B89C-D57930F55BD3}" destId="{7E9C691E-69F4-4203-9E36-0695C2F765C6}" srcOrd="0" destOrd="0" presId="urn:microsoft.com/office/officeart/2005/8/layout/process1"/>
    <dgm:cxn modelId="{41978F30-0700-4D77-8B8F-94449C1F21D8}" type="presParOf" srcId="{2E9933DE-5423-4AEF-9198-D57424C0575B}" destId="{6B395B15-4E7E-4631-A900-D9BD749C0E19}" srcOrd="2" destOrd="0" presId="urn:microsoft.com/office/officeart/2005/8/layout/process1"/>
    <dgm:cxn modelId="{5D78CA43-FAF4-4714-80BF-7AC48CF030E8}" type="presParOf" srcId="{2E9933DE-5423-4AEF-9198-D57424C0575B}" destId="{D72B3FBE-726A-4328-979D-BE8B3AAFC68A}" srcOrd="3" destOrd="0" presId="urn:microsoft.com/office/officeart/2005/8/layout/process1"/>
    <dgm:cxn modelId="{1670A9B0-F950-48D2-8750-C049AB244807}" type="presParOf" srcId="{D72B3FBE-726A-4328-979D-BE8B3AAFC68A}" destId="{1C493315-7EA4-42B7-91E4-A1469B945662}" srcOrd="0" destOrd="0" presId="urn:microsoft.com/office/officeart/2005/8/layout/process1"/>
    <dgm:cxn modelId="{413E6836-357A-4340-A10A-055CBD40F168}" type="presParOf" srcId="{2E9933DE-5423-4AEF-9198-D57424C0575B}" destId="{192D31F8-2402-4AA7-9AC7-98135CA9C78E}" srcOrd="4" destOrd="0" presId="urn:microsoft.com/office/officeart/2005/8/layout/process1"/>
    <dgm:cxn modelId="{C60BBC8E-2F16-48D2-8155-134DD4E45D2D}" type="presParOf" srcId="{2E9933DE-5423-4AEF-9198-D57424C0575B}" destId="{8D9BA37A-C643-4F0D-B8F8-8340EFED4D4B}" srcOrd="5" destOrd="0" presId="urn:microsoft.com/office/officeart/2005/8/layout/process1"/>
    <dgm:cxn modelId="{BE58CF07-023C-470B-AE0A-0517BB395611}" type="presParOf" srcId="{8D9BA37A-C643-4F0D-B8F8-8340EFED4D4B}" destId="{88DE9616-4677-4B5D-845C-2D2D63563D97}" srcOrd="0" destOrd="0" presId="urn:microsoft.com/office/officeart/2005/8/layout/process1"/>
    <dgm:cxn modelId="{413AAB24-085F-4CDC-826F-B189D6DAF8CA}" type="presParOf" srcId="{2E9933DE-5423-4AEF-9198-D57424C0575B}" destId="{AB47A1BF-6DA9-4727-853E-C92149EC168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031EE4-41B2-46EB-8E04-ED65A204FD6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A12EDA4-8C53-422C-9B64-A50B8366BFE9}">
      <dgm:prSet phldrT="[Text]"/>
      <dgm:spPr/>
      <dgm:t>
        <a:bodyPr/>
        <a:lstStyle/>
        <a:p>
          <a:r>
            <a:rPr lang="en-US" dirty="0"/>
            <a:t>Accepts Assignment</a:t>
          </a:r>
        </a:p>
      </dgm:t>
    </dgm:pt>
    <dgm:pt modelId="{78D30CA6-DB0E-469F-8ACF-53079F0E32B9}" type="parTrans" cxnId="{17176258-372A-49C1-819F-9D582AF07B6C}">
      <dgm:prSet/>
      <dgm:spPr/>
      <dgm:t>
        <a:bodyPr/>
        <a:lstStyle/>
        <a:p>
          <a:endParaRPr lang="en-US"/>
        </a:p>
      </dgm:t>
    </dgm:pt>
    <dgm:pt modelId="{BD65B309-1655-47A0-AD44-445B7499E29A}" type="sibTrans" cxnId="{17176258-372A-49C1-819F-9D582AF07B6C}">
      <dgm:prSet/>
      <dgm:spPr/>
      <dgm:t>
        <a:bodyPr/>
        <a:lstStyle/>
        <a:p>
          <a:endParaRPr lang="en-US"/>
        </a:p>
      </dgm:t>
    </dgm:pt>
    <dgm:pt modelId="{22F01BFD-7157-48F8-9557-774BDB08099E}">
      <dgm:prSet phldrT="[Text]"/>
      <dgm:spPr/>
      <dgm:t>
        <a:bodyPr/>
        <a:lstStyle/>
        <a:p>
          <a:r>
            <a:rPr lang="en-US" dirty="0"/>
            <a:t>If a non-PAR therapist </a:t>
          </a:r>
          <a:r>
            <a:rPr lang="en-US" u="sng" dirty="0"/>
            <a:t>accepts assignment</a:t>
          </a:r>
          <a:r>
            <a:rPr lang="en-US" dirty="0"/>
            <a:t> Medicare will pay the therapist directly at the Medicare allowable at the non-par rate (95%); no ‘balance billing’ is allowed and the therapist can only collect 20% from the patient plus any applicable deductible.</a:t>
          </a:r>
        </a:p>
      </dgm:t>
    </dgm:pt>
    <dgm:pt modelId="{A188ECC3-A89E-4AD9-A746-0E2688330E3D}" type="parTrans" cxnId="{0017F523-3E3C-4E10-B8CD-C96C40BA9CAF}">
      <dgm:prSet/>
      <dgm:spPr/>
      <dgm:t>
        <a:bodyPr/>
        <a:lstStyle/>
        <a:p>
          <a:endParaRPr lang="en-US"/>
        </a:p>
      </dgm:t>
    </dgm:pt>
    <dgm:pt modelId="{6E8142C8-AB01-4724-82AC-D5F82D6E1214}" type="sibTrans" cxnId="{0017F523-3E3C-4E10-B8CD-C96C40BA9CAF}">
      <dgm:prSet/>
      <dgm:spPr/>
      <dgm:t>
        <a:bodyPr/>
        <a:lstStyle/>
        <a:p>
          <a:endParaRPr lang="en-US"/>
        </a:p>
      </dgm:t>
    </dgm:pt>
    <dgm:pt modelId="{8B867864-B6C9-465F-A93D-E518522CE007}">
      <dgm:prSet/>
      <dgm:spPr/>
      <dgm:t>
        <a:bodyPr/>
        <a:lstStyle/>
        <a:p>
          <a:r>
            <a:rPr lang="en-US" dirty="0"/>
            <a:t>If a non-PAR therapist chooses </a:t>
          </a:r>
          <a:r>
            <a:rPr lang="en-US" u="sng" dirty="0"/>
            <a:t> not to accept assignment </a:t>
          </a:r>
          <a:r>
            <a:rPr lang="en-US" dirty="0"/>
            <a:t>they  may charge only up to the limiting charge (115% of non-par allowable. The therapist is responsible for collecting the balance directly from the patient. </a:t>
          </a:r>
        </a:p>
      </dgm:t>
    </dgm:pt>
    <dgm:pt modelId="{2D6C93AB-C1D8-4487-8295-1ECB2D07D6EF}" type="parTrans" cxnId="{830DA659-B0E5-4AE4-9FD9-11F6663C5EE8}">
      <dgm:prSet/>
      <dgm:spPr/>
      <dgm:t>
        <a:bodyPr/>
        <a:lstStyle/>
        <a:p>
          <a:endParaRPr lang="en-US"/>
        </a:p>
      </dgm:t>
    </dgm:pt>
    <dgm:pt modelId="{38B91BCC-2E3F-4A2C-9768-F325AE5F6FBA}" type="sibTrans" cxnId="{830DA659-B0E5-4AE4-9FD9-11F6663C5EE8}">
      <dgm:prSet/>
      <dgm:spPr/>
      <dgm:t>
        <a:bodyPr/>
        <a:lstStyle/>
        <a:p>
          <a:endParaRPr lang="en-US"/>
        </a:p>
      </dgm:t>
    </dgm:pt>
    <dgm:pt modelId="{BD4665DF-CB2B-451A-BB8E-392C199AE2FA}">
      <dgm:prSet/>
      <dgm:spPr/>
      <dgm:t>
        <a:bodyPr/>
        <a:lstStyle/>
        <a:p>
          <a:r>
            <a:rPr lang="en-US" dirty="0"/>
            <a:t>Does Not Accept Assignment</a:t>
          </a:r>
        </a:p>
      </dgm:t>
    </dgm:pt>
    <dgm:pt modelId="{DF7F1011-1F76-4212-B290-E4294261AC9B}" type="parTrans" cxnId="{7917028B-4BF7-42A7-B436-38367F56AA11}">
      <dgm:prSet/>
      <dgm:spPr/>
      <dgm:t>
        <a:bodyPr/>
        <a:lstStyle/>
        <a:p>
          <a:endParaRPr lang="en-US"/>
        </a:p>
      </dgm:t>
    </dgm:pt>
    <dgm:pt modelId="{13E3CC87-E84F-4259-BCE8-869F61E6CB26}" type="sibTrans" cxnId="{7917028B-4BF7-42A7-B436-38367F56AA11}">
      <dgm:prSet/>
      <dgm:spPr/>
      <dgm:t>
        <a:bodyPr/>
        <a:lstStyle/>
        <a:p>
          <a:endParaRPr lang="en-US"/>
        </a:p>
      </dgm:t>
    </dgm:pt>
    <dgm:pt modelId="{50D3844B-02D3-4D15-9F0C-E8FAE1FAD9D0}" type="pres">
      <dgm:prSet presAssocID="{D4031EE4-41B2-46EB-8E04-ED65A204FD67}" presName="Name0" presStyleCnt="0">
        <dgm:presLayoutVars>
          <dgm:dir/>
          <dgm:animLvl val="lvl"/>
          <dgm:resizeHandles val="exact"/>
        </dgm:presLayoutVars>
      </dgm:prSet>
      <dgm:spPr/>
    </dgm:pt>
    <dgm:pt modelId="{F73515DC-F170-4546-B0FB-24002B915449}" type="pres">
      <dgm:prSet presAssocID="{AA12EDA4-8C53-422C-9B64-A50B8366BFE9}" presName="composite" presStyleCnt="0"/>
      <dgm:spPr/>
    </dgm:pt>
    <dgm:pt modelId="{2E58EF92-97FB-4136-8B66-FAF89E640903}" type="pres">
      <dgm:prSet presAssocID="{AA12EDA4-8C53-422C-9B64-A50B8366BFE9}" presName="parTx" presStyleLbl="alignNode1" presStyleIdx="0" presStyleCnt="2">
        <dgm:presLayoutVars>
          <dgm:chMax val="0"/>
          <dgm:chPref val="0"/>
          <dgm:bulletEnabled val="1"/>
        </dgm:presLayoutVars>
      </dgm:prSet>
      <dgm:spPr/>
    </dgm:pt>
    <dgm:pt modelId="{5D90C8F9-96C1-40C0-9DE7-B43767E97FBD}" type="pres">
      <dgm:prSet presAssocID="{AA12EDA4-8C53-422C-9B64-A50B8366BFE9}" presName="desTx" presStyleLbl="alignAccFollowNode1" presStyleIdx="0" presStyleCnt="2">
        <dgm:presLayoutVars>
          <dgm:bulletEnabled val="1"/>
        </dgm:presLayoutVars>
      </dgm:prSet>
      <dgm:spPr/>
    </dgm:pt>
    <dgm:pt modelId="{260FFD4D-A239-4EE2-92E8-F4DBB30B89C5}" type="pres">
      <dgm:prSet presAssocID="{BD65B309-1655-47A0-AD44-445B7499E29A}" presName="space" presStyleCnt="0"/>
      <dgm:spPr/>
    </dgm:pt>
    <dgm:pt modelId="{3E534CA1-7576-41AB-A489-EDB8DB6E14EA}" type="pres">
      <dgm:prSet presAssocID="{BD4665DF-CB2B-451A-BB8E-392C199AE2FA}" presName="composite" presStyleCnt="0"/>
      <dgm:spPr/>
    </dgm:pt>
    <dgm:pt modelId="{D65196CE-FFE2-4B21-B5B4-22D8C6DABD3F}" type="pres">
      <dgm:prSet presAssocID="{BD4665DF-CB2B-451A-BB8E-392C199AE2FA}" presName="parTx" presStyleLbl="alignNode1" presStyleIdx="1" presStyleCnt="2">
        <dgm:presLayoutVars>
          <dgm:chMax val="0"/>
          <dgm:chPref val="0"/>
          <dgm:bulletEnabled val="1"/>
        </dgm:presLayoutVars>
      </dgm:prSet>
      <dgm:spPr/>
    </dgm:pt>
    <dgm:pt modelId="{08C40D55-1844-4EB8-A96C-B8EAEC5827AB}" type="pres">
      <dgm:prSet presAssocID="{BD4665DF-CB2B-451A-BB8E-392C199AE2FA}" presName="desTx" presStyleLbl="alignAccFollowNode1" presStyleIdx="1" presStyleCnt="2">
        <dgm:presLayoutVars>
          <dgm:bulletEnabled val="1"/>
        </dgm:presLayoutVars>
      </dgm:prSet>
      <dgm:spPr/>
    </dgm:pt>
  </dgm:ptLst>
  <dgm:cxnLst>
    <dgm:cxn modelId="{F679FC11-C4DF-4FA3-9661-6C97390C5014}" type="presOf" srcId="{BD4665DF-CB2B-451A-BB8E-392C199AE2FA}" destId="{D65196CE-FFE2-4B21-B5B4-22D8C6DABD3F}" srcOrd="0" destOrd="0" presId="urn:microsoft.com/office/officeart/2005/8/layout/hList1"/>
    <dgm:cxn modelId="{0017F523-3E3C-4E10-B8CD-C96C40BA9CAF}" srcId="{AA12EDA4-8C53-422C-9B64-A50B8366BFE9}" destId="{22F01BFD-7157-48F8-9557-774BDB08099E}" srcOrd="0" destOrd="0" parTransId="{A188ECC3-A89E-4AD9-A746-0E2688330E3D}" sibTransId="{6E8142C8-AB01-4724-82AC-D5F82D6E1214}"/>
    <dgm:cxn modelId="{3E72D425-32AF-4018-8AC4-AFEC6A751EE9}" type="presOf" srcId="{22F01BFD-7157-48F8-9557-774BDB08099E}" destId="{5D90C8F9-96C1-40C0-9DE7-B43767E97FBD}" srcOrd="0" destOrd="0" presId="urn:microsoft.com/office/officeart/2005/8/layout/hList1"/>
    <dgm:cxn modelId="{17176258-372A-49C1-819F-9D582AF07B6C}" srcId="{D4031EE4-41B2-46EB-8E04-ED65A204FD67}" destId="{AA12EDA4-8C53-422C-9B64-A50B8366BFE9}" srcOrd="0" destOrd="0" parTransId="{78D30CA6-DB0E-469F-8ACF-53079F0E32B9}" sibTransId="{BD65B309-1655-47A0-AD44-445B7499E29A}"/>
    <dgm:cxn modelId="{830DA659-B0E5-4AE4-9FD9-11F6663C5EE8}" srcId="{BD4665DF-CB2B-451A-BB8E-392C199AE2FA}" destId="{8B867864-B6C9-465F-A93D-E518522CE007}" srcOrd="0" destOrd="0" parTransId="{2D6C93AB-C1D8-4487-8295-1ECB2D07D6EF}" sibTransId="{38B91BCC-2E3F-4A2C-9768-F325AE5F6FBA}"/>
    <dgm:cxn modelId="{7917028B-4BF7-42A7-B436-38367F56AA11}" srcId="{D4031EE4-41B2-46EB-8E04-ED65A204FD67}" destId="{BD4665DF-CB2B-451A-BB8E-392C199AE2FA}" srcOrd="1" destOrd="0" parTransId="{DF7F1011-1F76-4212-B290-E4294261AC9B}" sibTransId="{13E3CC87-E84F-4259-BCE8-869F61E6CB26}"/>
    <dgm:cxn modelId="{5D71ABAC-DD88-45D7-8CCE-652F3C260DBD}" type="presOf" srcId="{8B867864-B6C9-465F-A93D-E518522CE007}" destId="{08C40D55-1844-4EB8-A96C-B8EAEC5827AB}" srcOrd="0" destOrd="0" presId="urn:microsoft.com/office/officeart/2005/8/layout/hList1"/>
    <dgm:cxn modelId="{7D1F6EC2-2396-4E29-A06E-D2908A0526DC}" type="presOf" srcId="{D4031EE4-41B2-46EB-8E04-ED65A204FD67}" destId="{50D3844B-02D3-4D15-9F0C-E8FAE1FAD9D0}" srcOrd="0" destOrd="0" presId="urn:microsoft.com/office/officeart/2005/8/layout/hList1"/>
    <dgm:cxn modelId="{38F852E1-DCFE-44D8-BB7E-346F4BD293D7}" type="presOf" srcId="{AA12EDA4-8C53-422C-9B64-A50B8366BFE9}" destId="{2E58EF92-97FB-4136-8B66-FAF89E640903}" srcOrd="0" destOrd="0" presId="urn:microsoft.com/office/officeart/2005/8/layout/hList1"/>
    <dgm:cxn modelId="{95423B34-4DE4-4B37-8AD5-85F5C9FE776D}" type="presParOf" srcId="{50D3844B-02D3-4D15-9F0C-E8FAE1FAD9D0}" destId="{F73515DC-F170-4546-B0FB-24002B915449}" srcOrd="0" destOrd="0" presId="urn:microsoft.com/office/officeart/2005/8/layout/hList1"/>
    <dgm:cxn modelId="{207A71D5-F153-485A-9E5C-7B5600469868}" type="presParOf" srcId="{F73515DC-F170-4546-B0FB-24002B915449}" destId="{2E58EF92-97FB-4136-8B66-FAF89E640903}" srcOrd="0" destOrd="0" presId="urn:microsoft.com/office/officeart/2005/8/layout/hList1"/>
    <dgm:cxn modelId="{72A25F3C-5942-4FC6-8C84-7321E799F204}" type="presParOf" srcId="{F73515DC-F170-4546-B0FB-24002B915449}" destId="{5D90C8F9-96C1-40C0-9DE7-B43767E97FBD}" srcOrd="1" destOrd="0" presId="urn:microsoft.com/office/officeart/2005/8/layout/hList1"/>
    <dgm:cxn modelId="{86F07E30-9C9B-4D66-9712-C0F7FB22CD63}" type="presParOf" srcId="{50D3844B-02D3-4D15-9F0C-E8FAE1FAD9D0}" destId="{260FFD4D-A239-4EE2-92E8-F4DBB30B89C5}" srcOrd="1" destOrd="0" presId="urn:microsoft.com/office/officeart/2005/8/layout/hList1"/>
    <dgm:cxn modelId="{62DA72D8-582D-4CAF-A9DA-DC5ACC7DC82F}" type="presParOf" srcId="{50D3844B-02D3-4D15-9F0C-E8FAE1FAD9D0}" destId="{3E534CA1-7576-41AB-A489-EDB8DB6E14EA}" srcOrd="2" destOrd="0" presId="urn:microsoft.com/office/officeart/2005/8/layout/hList1"/>
    <dgm:cxn modelId="{7B1471A3-EF55-4406-9E7B-938E656DF1FD}" type="presParOf" srcId="{3E534CA1-7576-41AB-A489-EDB8DB6E14EA}" destId="{D65196CE-FFE2-4B21-B5B4-22D8C6DABD3F}" srcOrd="0" destOrd="0" presId="urn:microsoft.com/office/officeart/2005/8/layout/hList1"/>
    <dgm:cxn modelId="{0D7A1C5D-A120-40E7-AE02-04E5927765EC}" type="presParOf" srcId="{3E534CA1-7576-41AB-A489-EDB8DB6E14EA}" destId="{08C40D55-1844-4EB8-A96C-B8EAEC5827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6F173-4955-484D-9AFE-92E275F5E96F}">
      <dsp:nvSpPr>
        <dsp:cNvPr id="0" name=""/>
        <dsp:cNvSpPr/>
      </dsp:nvSpPr>
      <dsp:spPr>
        <a:xfrm>
          <a:off x="1558111" y="1407"/>
          <a:ext cx="2845845" cy="17075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Sign a participating agreement </a:t>
          </a:r>
        </a:p>
        <a:p>
          <a:pPr marL="0" lvl="0" indent="0" algn="ctr" defTabSz="1022350">
            <a:lnSpc>
              <a:spcPct val="90000"/>
            </a:lnSpc>
            <a:spcBef>
              <a:spcPct val="0"/>
            </a:spcBef>
            <a:spcAft>
              <a:spcPct val="35000"/>
            </a:spcAft>
            <a:buNone/>
          </a:pPr>
          <a:r>
            <a:rPr lang="en-US" sz="2300" kern="1200" dirty="0"/>
            <a:t> CMS 460</a:t>
          </a:r>
        </a:p>
      </dsp:txBody>
      <dsp:txXfrm>
        <a:off x="1558111" y="1407"/>
        <a:ext cx="2845845" cy="1707507"/>
      </dsp:txXfrm>
    </dsp:sp>
    <dsp:sp modelId="{FA554B2F-D37D-4FF8-BD5B-BF16E5ECFBE9}">
      <dsp:nvSpPr>
        <dsp:cNvPr id="0" name=""/>
        <dsp:cNvSpPr/>
      </dsp:nvSpPr>
      <dsp:spPr>
        <a:xfrm>
          <a:off x="4688541" y="1407"/>
          <a:ext cx="2845845" cy="17075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Agree to accept Medicare's allowed charges</a:t>
          </a:r>
          <a:r>
            <a:rPr lang="en-US" sz="2300" kern="1200" baseline="30000" dirty="0"/>
            <a:t>1</a:t>
          </a:r>
          <a:r>
            <a:rPr lang="en-US" sz="2300" kern="1200" dirty="0"/>
            <a:t> as payment in full for covered services</a:t>
          </a:r>
        </a:p>
      </dsp:txBody>
      <dsp:txXfrm>
        <a:off x="4688541" y="1407"/>
        <a:ext cx="2845845" cy="1707507"/>
      </dsp:txXfrm>
    </dsp:sp>
    <dsp:sp modelId="{2374B63A-595D-4462-B71B-3ACAE7670A11}">
      <dsp:nvSpPr>
        <dsp:cNvPr id="0" name=""/>
        <dsp:cNvSpPr/>
      </dsp:nvSpPr>
      <dsp:spPr>
        <a:xfrm>
          <a:off x="1558111" y="1993499"/>
          <a:ext cx="2845845" cy="17075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Agree to accept assignment (no balance billing) on all Medicare claims</a:t>
          </a:r>
        </a:p>
      </dsp:txBody>
      <dsp:txXfrm>
        <a:off x="1558111" y="1993499"/>
        <a:ext cx="2845845" cy="1707507"/>
      </dsp:txXfrm>
    </dsp:sp>
    <dsp:sp modelId="{371D0F06-6171-4B0A-8C7A-BCCF7C733338}">
      <dsp:nvSpPr>
        <dsp:cNvPr id="0" name=""/>
        <dsp:cNvSpPr/>
      </dsp:nvSpPr>
      <dsp:spPr>
        <a:xfrm>
          <a:off x="4688541" y="1993499"/>
          <a:ext cx="2845845" cy="1707507"/>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Are not required to accept all Medicare patients who seek treatment from them</a:t>
          </a:r>
        </a:p>
      </dsp:txBody>
      <dsp:txXfrm>
        <a:off x="4688541" y="1993499"/>
        <a:ext cx="2845845" cy="1707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E01C5-583C-4C86-8BAB-5B6C0B3B3387}">
      <dsp:nvSpPr>
        <dsp:cNvPr id="0" name=""/>
        <dsp:cNvSpPr/>
      </dsp:nvSpPr>
      <dsp:spPr>
        <a:xfrm>
          <a:off x="0" y="62802"/>
          <a:ext cx="10011904" cy="912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Receive a fee that is 5% higher than for non-PAR suppliers</a:t>
          </a:r>
        </a:p>
      </dsp:txBody>
      <dsp:txXfrm>
        <a:off x="44549" y="107351"/>
        <a:ext cx="9922806" cy="823502"/>
      </dsp:txXfrm>
    </dsp:sp>
    <dsp:sp modelId="{5555517C-8303-49C2-B102-F0BE03958BA3}">
      <dsp:nvSpPr>
        <dsp:cNvPr id="0" name=""/>
        <dsp:cNvSpPr/>
      </dsp:nvSpPr>
      <dsp:spPr>
        <a:xfrm>
          <a:off x="0" y="1044522"/>
          <a:ext cx="10011904" cy="912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Receive payment directly from Medicare</a:t>
          </a:r>
        </a:p>
      </dsp:txBody>
      <dsp:txXfrm>
        <a:off x="44549" y="1089071"/>
        <a:ext cx="9922806" cy="823502"/>
      </dsp:txXfrm>
    </dsp:sp>
    <dsp:sp modelId="{4F8EA07F-835D-4CB4-B36F-3C02E990B7A0}">
      <dsp:nvSpPr>
        <dsp:cNvPr id="0" name=""/>
        <dsp:cNvSpPr/>
      </dsp:nvSpPr>
      <dsp:spPr>
        <a:xfrm>
          <a:off x="0" y="2026242"/>
          <a:ext cx="10011904" cy="912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Listed in directories of PAR suppliers</a:t>
          </a:r>
        </a:p>
      </dsp:txBody>
      <dsp:txXfrm>
        <a:off x="44549" y="2070791"/>
        <a:ext cx="9922806" cy="823502"/>
      </dsp:txXfrm>
    </dsp:sp>
    <dsp:sp modelId="{201F50D7-5649-430E-A38D-AC403733DE4A}">
      <dsp:nvSpPr>
        <dsp:cNvPr id="0" name=""/>
        <dsp:cNvSpPr/>
      </dsp:nvSpPr>
      <dsp:spPr>
        <a:xfrm>
          <a:off x="0" y="3007962"/>
          <a:ext cx="10011904" cy="912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Access to toll-free claims processing phone numbers by Medicare carriers</a:t>
          </a:r>
        </a:p>
      </dsp:txBody>
      <dsp:txXfrm>
        <a:off x="44549" y="3052511"/>
        <a:ext cx="9922806" cy="823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A136-7AAB-4BEF-8B2A-360393839C83}">
      <dsp:nvSpPr>
        <dsp:cNvPr id="0" name=""/>
        <dsp:cNvSpPr/>
      </dsp:nvSpPr>
      <dsp:spPr>
        <a:xfrm>
          <a:off x="833703" y="0"/>
          <a:ext cx="9448641" cy="49752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B43730-E388-4DB5-BD2D-08AD579D8A99}">
      <dsp:nvSpPr>
        <dsp:cNvPr id="0" name=""/>
        <dsp:cNvSpPr/>
      </dsp:nvSpPr>
      <dsp:spPr>
        <a:xfrm>
          <a:off x="11941" y="1492576"/>
          <a:ext cx="3577978" cy="19901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If participation is desired it can be accomplished by completing the CMS 460 form (or Pecos equivalent) </a:t>
          </a:r>
        </a:p>
      </dsp:txBody>
      <dsp:txXfrm>
        <a:off x="109090" y="1589725"/>
        <a:ext cx="3383680" cy="1795804"/>
      </dsp:txXfrm>
    </dsp:sp>
    <dsp:sp modelId="{824AF39F-ECA7-4754-BC29-92EEB5D4F30F}">
      <dsp:nvSpPr>
        <dsp:cNvPr id="0" name=""/>
        <dsp:cNvSpPr/>
      </dsp:nvSpPr>
      <dsp:spPr>
        <a:xfrm>
          <a:off x="3769035" y="1492576"/>
          <a:ext cx="3577978" cy="19901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participating therapist will be paid directly by Medicare at its allowable fee schedule </a:t>
          </a:r>
        </a:p>
      </dsp:txBody>
      <dsp:txXfrm>
        <a:off x="3866184" y="1589725"/>
        <a:ext cx="3383680" cy="1795804"/>
      </dsp:txXfrm>
    </dsp:sp>
    <dsp:sp modelId="{96E9A56E-AB96-4238-9397-061CF1AA78C2}">
      <dsp:nvSpPr>
        <dsp:cNvPr id="0" name=""/>
        <dsp:cNvSpPr/>
      </dsp:nvSpPr>
      <dsp:spPr>
        <a:xfrm>
          <a:off x="7526129" y="1492576"/>
          <a:ext cx="3577978" cy="19901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participating therapist cannot collect other than the deductible and 20% co-insurance from the beneficiary</a:t>
          </a:r>
        </a:p>
      </dsp:txBody>
      <dsp:txXfrm>
        <a:off x="7623278" y="1589725"/>
        <a:ext cx="3383680" cy="1795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C6725-8613-420D-A8D0-C1AA3AFD60CC}">
      <dsp:nvSpPr>
        <dsp:cNvPr id="0" name=""/>
        <dsp:cNvSpPr/>
      </dsp:nvSpPr>
      <dsp:spPr>
        <a:xfrm>
          <a:off x="5009" y="0"/>
          <a:ext cx="2190385" cy="3440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therapist </a:t>
          </a:r>
          <a:r>
            <a:rPr lang="en-US" sz="2400" u="sng" kern="1200" dirty="0"/>
            <a:t>must bill </a:t>
          </a:r>
          <a:r>
            <a:rPr lang="en-US" sz="2400" kern="1200" dirty="0"/>
            <a:t>Medicare </a:t>
          </a:r>
        </a:p>
      </dsp:txBody>
      <dsp:txXfrm>
        <a:off x="69163" y="64154"/>
        <a:ext cx="2062077" cy="3312316"/>
      </dsp:txXfrm>
    </dsp:sp>
    <dsp:sp modelId="{146EDAED-AB42-46A4-B89C-D57930F55BD3}">
      <dsp:nvSpPr>
        <dsp:cNvPr id="0" name=""/>
        <dsp:cNvSpPr/>
      </dsp:nvSpPr>
      <dsp:spPr>
        <a:xfrm>
          <a:off x="2414434" y="1448704"/>
          <a:ext cx="464361" cy="5432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414434" y="1557347"/>
        <a:ext cx="325053" cy="325929"/>
      </dsp:txXfrm>
    </dsp:sp>
    <dsp:sp modelId="{6B395B15-4E7E-4631-A900-D9BD749C0E19}">
      <dsp:nvSpPr>
        <dsp:cNvPr id="0" name=""/>
        <dsp:cNvSpPr/>
      </dsp:nvSpPr>
      <dsp:spPr>
        <a:xfrm>
          <a:off x="3071549" y="0"/>
          <a:ext cx="2190385" cy="3440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therapist </a:t>
          </a:r>
          <a:r>
            <a:rPr lang="en-US" sz="2200" u="sng" kern="1200" dirty="0"/>
            <a:t>may</a:t>
          </a:r>
          <a:r>
            <a:rPr lang="en-US" sz="2200" kern="1200" dirty="0"/>
            <a:t> increase the patient’s responsibility up to 15% (limiting charge) more than the allowable (total of 115%)</a:t>
          </a:r>
        </a:p>
      </dsp:txBody>
      <dsp:txXfrm>
        <a:off x="3135703" y="64154"/>
        <a:ext cx="2062077" cy="3312316"/>
      </dsp:txXfrm>
    </dsp:sp>
    <dsp:sp modelId="{D72B3FBE-726A-4328-979D-BE8B3AAFC68A}">
      <dsp:nvSpPr>
        <dsp:cNvPr id="0" name=""/>
        <dsp:cNvSpPr/>
      </dsp:nvSpPr>
      <dsp:spPr>
        <a:xfrm>
          <a:off x="5480974" y="1448704"/>
          <a:ext cx="464361" cy="5432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480974" y="1557347"/>
        <a:ext cx="325053" cy="325929"/>
      </dsp:txXfrm>
    </dsp:sp>
    <dsp:sp modelId="{192D31F8-2402-4AA7-9AC7-98135CA9C78E}">
      <dsp:nvSpPr>
        <dsp:cNvPr id="0" name=""/>
        <dsp:cNvSpPr/>
      </dsp:nvSpPr>
      <dsp:spPr>
        <a:xfrm>
          <a:off x="6138090" y="35469"/>
          <a:ext cx="2190385" cy="3369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Medicare will </a:t>
          </a:r>
          <a:r>
            <a:rPr lang="en-US" sz="2400" u="sng" kern="1200" dirty="0"/>
            <a:t>directly pay the patient </a:t>
          </a:r>
          <a:r>
            <a:rPr lang="en-US" sz="2400" kern="1200" dirty="0"/>
            <a:t>95% of the Medicare co-share </a:t>
          </a:r>
        </a:p>
      </dsp:txBody>
      <dsp:txXfrm>
        <a:off x="6202244" y="99623"/>
        <a:ext cx="2062077" cy="3241376"/>
      </dsp:txXfrm>
    </dsp:sp>
    <dsp:sp modelId="{8D9BA37A-C643-4F0D-B8F8-8340EFED4D4B}">
      <dsp:nvSpPr>
        <dsp:cNvPr id="0" name=""/>
        <dsp:cNvSpPr/>
      </dsp:nvSpPr>
      <dsp:spPr>
        <a:xfrm>
          <a:off x="8547514" y="1448704"/>
          <a:ext cx="464361" cy="5432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547514" y="1557347"/>
        <a:ext cx="325053" cy="325929"/>
      </dsp:txXfrm>
    </dsp:sp>
    <dsp:sp modelId="{AB47A1BF-6DA9-4727-853E-C92149EC168B}">
      <dsp:nvSpPr>
        <dsp:cNvPr id="0" name=""/>
        <dsp:cNvSpPr/>
      </dsp:nvSpPr>
      <dsp:spPr>
        <a:xfrm>
          <a:off x="9204630" y="35469"/>
          <a:ext cx="2190385" cy="3369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therapist collects the entire amount billed from the patient</a:t>
          </a:r>
        </a:p>
      </dsp:txBody>
      <dsp:txXfrm>
        <a:off x="9268784" y="99623"/>
        <a:ext cx="2062077" cy="3241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EF92-97FB-4136-8B66-FAF89E640903}">
      <dsp:nvSpPr>
        <dsp:cNvPr id="0" name=""/>
        <dsp:cNvSpPr/>
      </dsp:nvSpPr>
      <dsp:spPr>
        <a:xfrm>
          <a:off x="50" y="19147"/>
          <a:ext cx="4787045" cy="662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Accepts Assignment</a:t>
          </a:r>
        </a:p>
      </dsp:txBody>
      <dsp:txXfrm>
        <a:off x="50" y="19147"/>
        <a:ext cx="4787045" cy="662400"/>
      </dsp:txXfrm>
    </dsp:sp>
    <dsp:sp modelId="{5D90C8F9-96C1-40C0-9DE7-B43767E97FBD}">
      <dsp:nvSpPr>
        <dsp:cNvPr id="0" name=""/>
        <dsp:cNvSpPr/>
      </dsp:nvSpPr>
      <dsp:spPr>
        <a:xfrm>
          <a:off x="50" y="681547"/>
          <a:ext cx="4787045" cy="303047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If a non-PAR therapist </a:t>
          </a:r>
          <a:r>
            <a:rPr lang="en-US" sz="2300" u="sng" kern="1200" dirty="0"/>
            <a:t>accepts assignment</a:t>
          </a:r>
          <a:r>
            <a:rPr lang="en-US" sz="2300" kern="1200" dirty="0"/>
            <a:t> Medicare will pay the therapist directly at the Medicare allowable at the non-par rate (95%); no ‘balance billing’ is allowed and the therapist can only collect 20% from the patient plus any applicable deductible.</a:t>
          </a:r>
        </a:p>
      </dsp:txBody>
      <dsp:txXfrm>
        <a:off x="50" y="681547"/>
        <a:ext cx="4787045" cy="3030479"/>
      </dsp:txXfrm>
    </dsp:sp>
    <dsp:sp modelId="{D65196CE-FFE2-4B21-B5B4-22D8C6DABD3F}">
      <dsp:nvSpPr>
        <dsp:cNvPr id="0" name=""/>
        <dsp:cNvSpPr/>
      </dsp:nvSpPr>
      <dsp:spPr>
        <a:xfrm>
          <a:off x="5457282" y="19147"/>
          <a:ext cx="4787045" cy="662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Does Not Accept Assignment</a:t>
          </a:r>
        </a:p>
      </dsp:txBody>
      <dsp:txXfrm>
        <a:off x="5457282" y="19147"/>
        <a:ext cx="4787045" cy="662400"/>
      </dsp:txXfrm>
    </dsp:sp>
    <dsp:sp modelId="{08C40D55-1844-4EB8-A96C-B8EAEC5827AB}">
      <dsp:nvSpPr>
        <dsp:cNvPr id="0" name=""/>
        <dsp:cNvSpPr/>
      </dsp:nvSpPr>
      <dsp:spPr>
        <a:xfrm>
          <a:off x="5457282" y="681547"/>
          <a:ext cx="4787045" cy="303047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If a non-PAR therapist chooses </a:t>
          </a:r>
          <a:r>
            <a:rPr lang="en-US" sz="2300" u="sng" kern="1200" dirty="0"/>
            <a:t> not to accept assignment </a:t>
          </a:r>
          <a:r>
            <a:rPr lang="en-US" sz="2300" kern="1200" dirty="0"/>
            <a:t>they  may charge only up to the limiting charge (115% of non-par allowable. The therapist is responsible for collecting the balance directly from the patient. </a:t>
          </a:r>
        </a:p>
      </dsp:txBody>
      <dsp:txXfrm>
        <a:off x="5457282" y="681547"/>
        <a:ext cx="4787045" cy="30304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AD05F907-74DD-4D44-9E2B-8A5B266C721D}" type="datetime1">
              <a:rPr lang="en-US" smtClean="0"/>
              <a:pPr/>
              <a:t>11/18/2019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DC0507C-9B75-1E4A-A69B-DB8038D48B09}" type="slidenum">
              <a:rPr lang="en-US" smtClean="0"/>
              <a:pPr/>
              <a:t>‹#›</a:t>
            </a:fld>
            <a:endParaRPr lang="en-US" dirty="0"/>
          </a:p>
        </p:txBody>
      </p:sp>
    </p:spTree>
    <p:extLst>
      <p:ext uri="{BB962C8B-B14F-4D97-AF65-F5344CB8AC3E}">
        <p14:creationId xmlns:p14="http://schemas.microsoft.com/office/powerpoint/2010/main" val="3558917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8A2D367-A9FB-8A4A-B2A2-D6F8928EC7EF}" type="datetime1">
              <a:rPr lang="en-US" smtClean="0"/>
              <a:pPr/>
              <a:t>11/18/2019</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23F727-D1FF-BB49-9430-C8DBE449C4AB}" type="slidenum">
              <a:rPr lang="en-US" smtClean="0"/>
              <a:pPr/>
              <a:t>‹#›</a:t>
            </a:fld>
            <a:endParaRPr lang="en-US" dirty="0"/>
          </a:p>
        </p:txBody>
      </p:sp>
    </p:spTree>
    <p:extLst>
      <p:ext uri="{BB962C8B-B14F-4D97-AF65-F5344CB8AC3E}">
        <p14:creationId xmlns:p14="http://schemas.microsoft.com/office/powerpoint/2010/main" val="4103389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3F727-D1FF-BB49-9430-C8DBE449C4AB}" type="slidenum">
              <a:rPr lang="en-US" smtClean="0"/>
              <a:pPr/>
              <a:t>1</a:t>
            </a:fld>
            <a:endParaRPr lang="en-US" dirty="0"/>
          </a:p>
        </p:txBody>
      </p:sp>
    </p:spTree>
    <p:extLst>
      <p:ext uri="{BB962C8B-B14F-4D97-AF65-F5344CB8AC3E}">
        <p14:creationId xmlns:p14="http://schemas.microsoft.com/office/powerpoint/2010/main" val="167237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B2B799-8067-4E49-9E40-15CA6B6D6D1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334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CB2B799-8067-4E49-9E40-15CA6B6D6D1B}" type="slidenum">
              <a:rPr lang="en-US" smtClean="0"/>
              <a:pPr/>
              <a:t>22</a:t>
            </a:fld>
            <a:endParaRPr lang="en-US" dirty="0"/>
          </a:p>
        </p:txBody>
      </p:sp>
    </p:spTree>
    <p:extLst>
      <p:ext uri="{BB962C8B-B14F-4D97-AF65-F5344CB8AC3E}">
        <p14:creationId xmlns:p14="http://schemas.microsoft.com/office/powerpoint/2010/main" val="3849970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mailto:daulongm@bcmscomp.com" TargetMode="Externa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1" name="Rectangle 10"/>
          <p:cNvSpPr/>
          <p:nvPr userDrawn="1"/>
        </p:nvSpPr>
        <p:spPr>
          <a:xfrm>
            <a:off x="0" y="63690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ctrTitle" hasCustomPrompt="1"/>
          </p:nvPr>
        </p:nvSpPr>
        <p:spPr>
          <a:xfrm>
            <a:off x="518233" y="4319940"/>
            <a:ext cx="8532178" cy="1058744"/>
          </a:xfrm>
        </p:spPr>
        <p:txBody>
          <a:bodyPr anchor="t">
            <a:noAutofit/>
          </a:bodyPr>
          <a:lstStyle>
            <a:lvl1pPr algn="l">
              <a:defRPr sz="3200" b="1" baseline="0">
                <a:solidFill>
                  <a:schemeClr val="accent3"/>
                </a:solidFill>
              </a:defRPr>
            </a:lvl1pPr>
          </a:lstStyle>
          <a:p>
            <a:r>
              <a:rPr lang="en-US" dirty="0"/>
              <a:t>Enter Title Here</a:t>
            </a:r>
            <a:br>
              <a:rPr lang="en-US" dirty="0"/>
            </a:br>
            <a:endParaRPr lang="en-US" dirty="0"/>
          </a:p>
        </p:txBody>
      </p:sp>
      <p:sp>
        <p:nvSpPr>
          <p:cNvPr id="3" name="Subtitle 2"/>
          <p:cNvSpPr>
            <a:spLocks noGrp="1"/>
          </p:cNvSpPr>
          <p:nvPr>
            <p:ph type="subTitle" idx="1" hasCustomPrompt="1"/>
          </p:nvPr>
        </p:nvSpPr>
        <p:spPr>
          <a:xfrm>
            <a:off x="518232" y="5442565"/>
            <a:ext cx="8532178" cy="825761"/>
          </a:xfrm>
          <a:prstGeom prst="rect">
            <a:avLst/>
          </a:prstGeom>
        </p:spPr>
        <p:txBody>
          <a:bodyPr anchor="t">
            <a:noAutofit/>
          </a:bodyPr>
          <a:lstStyle>
            <a:lvl1pPr marL="0" indent="0" algn="l">
              <a:lnSpc>
                <a:spcPct val="100000"/>
              </a:lnSpc>
              <a:buNone/>
              <a:defRPr sz="2400" b="1">
                <a:solidFill>
                  <a:srgbClr val="0B49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Here</a:t>
            </a:r>
          </a:p>
        </p:txBody>
      </p:sp>
      <p:sp>
        <p:nvSpPr>
          <p:cNvPr id="5"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pic>
        <p:nvPicPr>
          <p:cNvPr id="13" name="Picture 12" descr="BFK_arrows-01.png"/>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9407456" y="1167847"/>
            <a:ext cx="2781369" cy="2781369"/>
          </a:xfrm>
          <a:prstGeom prst="rect">
            <a:avLst/>
          </a:prstGeom>
        </p:spPr>
      </p:pic>
      <p:sp>
        <p:nvSpPr>
          <p:cNvPr id="14" name="Rectangle 13"/>
          <p:cNvSpPr/>
          <p:nvPr userDrawn="1"/>
        </p:nvSpPr>
        <p:spPr>
          <a:xfrm>
            <a:off x="1" y="0"/>
            <a:ext cx="12188824" cy="320722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bcms-horiz.png"/>
          <p:cNvPicPr>
            <a:picLocks noChangeAspect="1"/>
          </p:cNvPicPr>
          <p:nvPr userDrawn="1"/>
        </p:nvPicPr>
        <p:blipFill>
          <a:blip r:embed="rId3">
            <a:lum bright="100000"/>
          </a:blip>
          <a:stretch>
            <a:fillRect/>
          </a:stretch>
        </p:blipFill>
        <p:spPr>
          <a:xfrm>
            <a:off x="1408103" y="177421"/>
            <a:ext cx="9372619" cy="2791974"/>
          </a:xfrm>
          <a:prstGeom prst="rect">
            <a:avLst/>
          </a:prstGeom>
        </p:spPr>
      </p:pic>
      <p:pic>
        <p:nvPicPr>
          <p:cNvPr id="16" name="Picture 15" descr="Asset 1.png"/>
          <p:cNvPicPr>
            <a:picLocks noChangeAspect="1"/>
          </p:cNvPicPr>
          <p:nvPr userDrawn="1"/>
        </p:nvPicPr>
        <p:blipFill>
          <a:blip r:embed="rId4"/>
          <a:stretch>
            <a:fillRect/>
          </a:stretch>
        </p:blipFill>
        <p:spPr>
          <a:xfrm>
            <a:off x="9407456" y="3949216"/>
            <a:ext cx="2509153" cy="1906956"/>
          </a:xfrm>
          <a:prstGeom prst="rect">
            <a:avLst/>
          </a:prstGeom>
        </p:spPr>
      </p:pic>
      <p:sp>
        <p:nvSpPr>
          <p:cNvPr id="12" name="Slide Number Placeholder 6"/>
          <p:cNvSpPr txBox="1">
            <a:spLocks/>
          </p:cNvSpPr>
          <p:nvPr userDrawn="1"/>
        </p:nvSpPr>
        <p:spPr>
          <a:xfrm>
            <a:off x="8966383" y="6453342"/>
            <a:ext cx="2844059"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122169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picture layout">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hasCustomPrompt="1"/>
          </p:nvPr>
        </p:nvSpPr>
        <p:spPr>
          <a:xfrm>
            <a:off x="609442" y="212346"/>
            <a:ext cx="8947852" cy="1143000"/>
          </a:xfrm>
        </p:spPr>
        <p:txBody>
          <a:bodyPr/>
          <a:lstStyle>
            <a:lvl1pPr>
              <a:defRPr baseline="0">
                <a:solidFill>
                  <a:schemeClr val="tx2"/>
                </a:solidFill>
              </a:defRPr>
            </a:lvl1pPr>
          </a:lstStyle>
          <a:p>
            <a:r>
              <a:rPr lang="en-US" dirty="0"/>
              <a:t>1/3 Picture slide</a:t>
            </a:r>
          </a:p>
        </p:txBody>
      </p:sp>
      <p:sp>
        <p:nvSpPr>
          <p:cNvPr id="10" name="Picture Placeholder 9"/>
          <p:cNvSpPr>
            <a:spLocks noGrp="1"/>
          </p:cNvSpPr>
          <p:nvPr>
            <p:ph type="pic" sz="quarter" idx="14" hasCustomPrompt="1"/>
          </p:nvPr>
        </p:nvSpPr>
        <p:spPr>
          <a:xfrm>
            <a:off x="8024310" y="1571625"/>
            <a:ext cx="3554915" cy="4359275"/>
          </a:xfrm>
        </p:spPr>
        <p:txBody>
          <a:bodyPr/>
          <a:lstStyle>
            <a:lvl1pPr>
              <a:defRPr baseline="0"/>
            </a:lvl1pPr>
          </a:lstStyle>
          <a:p>
            <a:r>
              <a:rPr lang="en-US" dirty="0"/>
              <a:t>Insert Picture from file or from picture slide</a:t>
            </a:r>
          </a:p>
        </p:txBody>
      </p:sp>
      <p:sp>
        <p:nvSpPr>
          <p:cNvPr id="11" name="Text Placeholder 7"/>
          <p:cNvSpPr>
            <a:spLocks noGrp="1"/>
          </p:cNvSpPr>
          <p:nvPr>
            <p:ph type="body" sz="quarter" idx="13"/>
          </p:nvPr>
        </p:nvSpPr>
        <p:spPr>
          <a:xfrm>
            <a:off x="609601" y="1571625"/>
            <a:ext cx="6957682"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7"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359474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um 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13442"/>
            <a:ext cx="10969943" cy="1143000"/>
          </a:xfrm>
        </p:spPr>
        <p:txBody>
          <a:bodyPr/>
          <a:lstStyle/>
          <a:p>
            <a:r>
              <a:rPr lang="en-US" dirty="0"/>
              <a:t>2/3 Picture slide</a:t>
            </a:r>
          </a:p>
        </p:txBody>
      </p:sp>
      <p:sp>
        <p:nvSpPr>
          <p:cNvPr id="8" name="Text Placeholder 7"/>
          <p:cNvSpPr>
            <a:spLocks noGrp="1"/>
          </p:cNvSpPr>
          <p:nvPr>
            <p:ph type="body" sz="quarter" idx="13"/>
          </p:nvPr>
        </p:nvSpPr>
        <p:spPr>
          <a:xfrm>
            <a:off x="609601" y="1571625"/>
            <a:ext cx="4175108"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4" hasCustomPrompt="1"/>
          </p:nvPr>
        </p:nvSpPr>
        <p:spPr>
          <a:xfrm>
            <a:off x="4956175" y="1571625"/>
            <a:ext cx="6623050" cy="4359275"/>
          </a:xfrm>
        </p:spPr>
        <p:txBody>
          <a:bodyPr/>
          <a:lstStyle>
            <a:lvl1pPr>
              <a:defRPr baseline="0"/>
            </a:lvl1pPr>
          </a:lstStyle>
          <a:p>
            <a:r>
              <a:rPr lang="en-US" dirty="0"/>
              <a:t>Insert picture from your file or from picture slide</a:t>
            </a:r>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6"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278499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Clip and text">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hasCustomPrompt="1"/>
          </p:nvPr>
        </p:nvSpPr>
        <p:spPr>
          <a:xfrm>
            <a:off x="609441" y="197047"/>
            <a:ext cx="10969943" cy="1143000"/>
          </a:xfrm>
        </p:spPr>
        <p:txBody>
          <a:bodyPr/>
          <a:lstStyle>
            <a:lvl1pPr>
              <a:defRPr>
                <a:solidFill>
                  <a:schemeClr val="tx2"/>
                </a:solidFill>
              </a:defRPr>
            </a:lvl1pPr>
          </a:lstStyle>
          <a:p>
            <a:r>
              <a:rPr lang="en-US" dirty="0"/>
              <a:t>Movie slide</a:t>
            </a:r>
          </a:p>
        </p:txBody>
      </p:sp>
      <p:sp>
        <p:nvSpPr>
          <p:cNvPr id="9" name="Text Placeholder 7"/>
          <p:cNvSpPr>
            <a:spLocks noGrp="1"/>
          </p:cNvSpPr>
          <p:nvPr>
            <p:ph type="body" sz="quarter" idx="13"/>
          </p:nvPr>
        </p:nvSpPr>
        <p:spPr>
          <a:xfrm>
            <a:off x="609601" y="1571625"/>
            <a:ext cx="3554914"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Media Placeholder 9"/>
          <p:cNvSpPr>
            <a:spLocks noGrp="1"/>
          </p:cNvSpPr>
          <p:nvPr>
            <p:ph type="media" sz="quarter" idx="14" hasCustomPrompt="1"/>
          </p:nvPr>
        </p:nvSpPr>
        <p:spPr>
          <a:xfrm>
            <a:off x="4398963" y="1571625"/>
            <a:ext cx="7180262" cy="4359275"/>
          </a:xfrm>
        </p:spPr>
        <p:txBody>
          <a:bodyPr/>
          <a:lstStyle>
            <a:lvl1pPr>
              <a:defRPr baseline="0"/>
            </a:lvl1pPr>
          </a:lstStyle>
          <a:p>
            <a:r>
              <a:rPr lang="en-US" dirty="0"/>
              <a:t>Insert video clip here</a:t>
            </a:r>
          </a:p>
        </p:txBody>
      </p:sp>
      <p:sp>
        <p:nvSpPr>
          <p:cNvPr id="12"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7"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54852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a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Large image/table or graphic</a:t>
            </a:r>
          </a:p>
        </p:txBody>
      </p:sp>
      <p:sp>
        <p:nvSpPr>
          <p:cNvPr id="9" name="Content Placeholder 8"/>
          <p:cNvSpPr>
            <a:spLocks noGrp="1"/>
          </p:cNvSpPr>
          <p:nvPr>
            <p:ph sz="quarter" idx="14" hasCustomPrompt="1"/>
          </p:nvPr>
        </p:nvSpPr>
        <p:spPr>
          <a:xfrm>
            <a:off x="1542777" y="1596589"/>
            <a:ext cx="8708613" cy="4506912"/>
          </a:xfrm>
        </p:spPr>
        <p:txBody>
          <a:bodyPr/>
          <a:lstStyle/>
          <a:p>
            <a:pPr lvl="0"/>
            <a:r>
              <a:rPr lang="en-US" dirty="0"/>
              <a:t>Insert image/table/graphic</a:t>
            </a:r>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5"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3191623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Number points</a:t>
            </a:r>
          </a:p>
        </p:txBody>
      </p:sp>
      <p:sp>
        <p:nvSpPr>
          <p:cNvPr id="7" name="Text Placeholder 6"/>
          <p:cNvSpPr>
            <a:spLocks noGrp="1"/>
          </p:cNvSpPr>
          <p:nvPr>
            <p:ph type="body" sz="quarter" idx="13" hasCustomPrompt="1"/>
          </p:nvPr>
        </p:nvSpPr>
        <p:spPr>
          <a:xfrm>
            <a:off x="609441" y="1848027"/>
            <a:ext cx="8445500" cy="2754313"/>
          </a:xfrm>
        </p:spPr>
        <p:txBody>
          <a:bodyPr/>
          <a:lstStyle>
            <a:lvl1pPr marL="457200" indent="-457200">
              <a:buClr>
                <a:schemeClr val="accent2"/>
              </a:buClr>
              <a:buFont typeface="+mj-lt"/>
              <a:buAutoNum type="arabicPeriod"/>
              <a:defRPr baseline="0"/>
            </a:lvl1pPr>
          </a:lstStyle>
          <a:p>
            <a:pPr lvl="0"/>
            <a:r>
              <a:rPr lang="en-US" dirty="0"/>
              <a:t>List Item</a:t>
            </a:r>
          </a:p>
          <a:p>
            <a:pPr lvl="0"/>
            <a:r>
              <a:rPr lang="en-US" dirty="0"/>
              <a:t>List Item</a:t>
            </a:r>
          </a:p>
          <a:p>
            <a:pPr lvl="0"/>
            <a:endParaRPr lang="en-US" dirty="0"/>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5"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168376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Text and icon</a:t>
            </a:r>
          </a:p>
        </p:txBody>
      </p:sp>
      <p:sp>
        <p:nvSpPr>
          <p:cNvPr id="8" name="Text Placeholder 7"/>
          <p:cNvSpPr>
            <a:spLocks noGrp="1"/>
          </p:cNvSpPr>
          <p:nvPr>
            <p:ph type="body" sz="quarter" idx="13"/>
          </p:nvPr>
        </p:nvSpPr>
        <p:spPr>
          <a:xfrm>
            <a:off x="609601" y="1571625"/>
            <a:ext cx="6957682" cy="4359275"/>
          </a:xfrm>
        </p:spPr>
        <p:txBody>
          <a:bodyPr/>
          <a:lstStyle>
            <a:lvl2pPr marL="800100" indent="-342900">
              <a:buClr>
                <a:schemeClr val="accent2"/>
              </a:buClr>
              <a:buFont typeface="Arial" panose="020B0604020202020204" pitchFamily="34" charset="0"/>
              <a:buChar char="•"/>
              <a:defRPr/>
            </a:lvl2pPr>
            <a:lvl3pPr marL="1143000" indent="-228600">
              <a:buClr>
                <a:schemeClr val="accent2"/>
              </a:buClr>
              <a:buFont typeface="Courier New" panose="02070309020205020404" pitchFamily="49" charset="0"/>
              <a:buChar char="o"/>
              <a:defRPr/>
            </a:lvl3pPr>
            <a:lvl4pPr marL="1600200" indent="-228600">
              <a:buClr>
                <a:schemeClr val="accent2"/>
              </a:buClr>
              <a:buFont typeface="Wingdings" panose="05000000000000000000" pitchFamily="2" charset="2"/>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hasCustomPrompt="1"/>
          </p:nvPr>
        </p:nvSpPr>
        <p:spPr>
          <a:xfrm>
            <a:off x="8024310" y="2090372"/>
            <a:ext cx="3554412" cy="3556000"/>
          </a:xfrm>
        </p:spPr>
        <p:txBody>
          <a:bodyPr/>
          <a:lstStyle>
            <a:lvl1pPr>
              <a:defRPr baseline="0"/>
            </a:lvl1pPr>
          </a:lstStyle>
          <a:p>
            <a:r>
              <a:rPr lang="en-US" dirty="0"/>
              <a:t>Insert Icon from Picture slide</a:t>
            </a:r>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6"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314654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list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Text and icon list</a:t>
            </a:r>
          </a:p>
        </p:txBody>
      </p:sp>
      <p:sp>
        <p:nvSpPr>
          <p:cNvPr id="3" name="Content Placeholder 2"/>
          <p:cNvSpPr>
            <a:spLocks noGrp="1"/>
          </p:cNvSpPr>
          <p:nvPr>
            <p:ph idx="1"/>
          </p:nvPr>
        </p:nvSpPr>
        <p:spPr>
          <a:xfrm>
            <a:off x="1553123" y="1830388"/>
            <a:ext cx="9991838" cy="833427"/>
          </a:xfrm>
          <a:prstGeom prst="rect">
            <a:avLst/>
          </a:prstGeom>
        </p:spPr>
        <p:txBody>
          <a:bodyPr/>
          <a:lstStyle>
            <a:lvl1pPr marL="0" indent="0">
              <a:lnSpc>
                <a:spcPct val="120000"/>
              </a:lnSpc>
              <a:buFont typeface="Arial"/>
              <a:buNone/>
              <a:defRPr/>
            </a:lvl1pPr>
          </a:lstStyle>
          <a:p>
            <a:pPr lvl="0"/>
            <a:r>
              <a:rPr lang="en-US"/>
              <a:t>Click to edit Master text styles</a:t>
            </a:r>
          </a:p>
        </p:txBody>
      </p:sp>
      <p:sp>
        <p:nvSpPr>
          <p:cNvPr id="10" name="Content Placeholder 2"/>
          <p:cNvSpPr>
            <a:spLocks noGrp="1"/>
          </p:cNvSpPr>
          <p:nvPr>
            <p:ph idx="13"/>
          </p:nvPr>
        </p:nvSpPr>
        <p:spPr>
          <a:xfrm>
            <a:off x="1553123" y="3334662"/>
            <a:ext cx="9991838" cy="833427"/>
          </a:xfrm>
          <a:prstGeom prst="rect">
            <a:avLst/>
          </a:prstGeom>
        </p:spPr>
        <p:txBody>
          <a:bodyPr/>
          <a:lstStyle>
            <a:lvl1pPr marL="0" indent="0">
              <a:lnSpc>
                <a:spcPct val="120000"/>
              </a:lnSpc>
              <a:buFont typeface="Arial"/>
              <a:buNone/>
              <a:defRPr/>
            </a:lvl1pPr>
          </a:lstStyle>
          <a:p>
            <a:pPr lvl="0"/>
            <a:r>
              <a:rPr lang="en-US"/>
              <a:t>Click to edit Master text styles</a:t>
            </a:r>
          </a:p>
        </p:txBody>
      </p:sp>
      <p:sp>
        <p:nvSpPr>
          <p:cNvPr id="11" name="Content Placeholder 2"/>
          <p:cNvSpPr>
            <a:spLocks noGrp="1"/>
          </p:cNvSpPr>
          <p:nvPr>
            <p:ph idx="14"/>
          </p:nvPr>
        </p:nvSpPr>
        <p:spPr>
          <a:xfrm>
            <a:off x="1553123" y="4769805"/>
            <a:ext cx="9991838" cy="833427"/>
          </a:xfrm>
          <a:prstGeom prst="rect">
            <a:avLst/>
          </a:prstGeom>
        </p:spPr>
        <p:txBody>
          <a:bodyPr/>
          <a:lstStyle>
            <a:lvl1pPr marL="0" indent="0">
              <a:lnSpc>
                <a:spcPct val="120000"/>
              </a:lnSpc>
              <a:buFont typeface="Arial"/>
              <a:buNone/>
              <a:defRPr/>
            </a:lvl1pPr>
          </a:lstStyle>
          <a:p>
            <a:pPr lvl="0"/>
            <a:r>
              <a:rPr lang="en-US"/>
              <a:t>Click to edit Master text styles</a:t>
            </a:r>
          </a:p>
        </p:txBody>
      </p:sp>
      <p:sp>
        <p:nvSpPr>
          <p:cNvPr id="13" name="Picture Placeholder 12"/>
          <p:cNvSpPr>
            <a:spLocks noGrp="1"/>
          </p:cNvSpPr>
          <p:nvPr>
            <p:ph type="pic" sz="quarter" idx="15" hasCustomPrompt="1"/>
          </p:nvPr>
        </p:nvSpPr>
        <p:spPr>
          <a:xfrm>
            <a:off x="665321" y="1830388"/>
            <a:ext cx="744537" cy="833437"/>
          </a:xfrm>
        </p:spPr>
        <p:txBody>
          <a:bodyPr>
            <a:normAutofit/>
          </a:bodyPr>
          <a:lstStyle>
            <a:lvl1pPr>
              <a:defRPr sz="1800" baseline="0"/>
            </a:lvl1pPr>
          </a:lstStyle>
          <a:p>
            <a:r>
              <a:rPr lang="en-US" dirty="0"/>
              <a:t>Insert icon</a:t>
            </a:r>
          </a:p>
        </p:txBody>
      </p:sp>
      <p:sp>
        <p:nvSpPr>
          <p:cNvPr id="14" name="Picture Placeholder 12"/>
          <p:cNvSpPr>
            <a:spLocks noGrp="1"/>
          </p:cNvSpPr>
          <p:nvPr>
            <p:ph type="pic" sz="quarter" idx="16" hasCustomPrompt="1"/>
          </p:nvPr>
        </p:nvSpPr>
        <p:spPr>
          <a:xfrm>
            <a:off x="665321" y="3337283"/>
            <a:ext cx="744537" cy="833437"/>
          </a:xfrm>
        </p:spPr>
        <p:txBody>
          <a:bodyPr>
            <a:normAutofit/>
          </a:bodyPr>
          <a:lstStyle>
            <a:lvl1pPr>
              <a:defRPr sz="1800" baseline="0"/>
            </a:lvl1pPr>
          </a:lstStyle>
          <a:p>
            <a:r>
              <a:rPr lang="en-US" dirty="0"/>
              <a:t>Insert icon</a:t>
            </a:r>
          </a:p>
        </p:txBody>
      </p:sp>
      <p:sp>
        <p:nvSpPr>
          <p:cNvPr id="15" name="Picture Placeholder 12"/>
          <p:cNvSpPr>
            <a:spLocks noGrp="1"/>
          </p:cNvSpPr>
          <p:nvPr>
            <p:ph type="pic" sz="quarter" idx="17" hasCustomPrompt="1"/>
          </p:nvPr>
        </p:nvSpPr>
        <p:spPr>
          <a:xfrm>
            <a:off x="665321" y="4769805"/>
            <a:ext cx="744537" cy="833437"/>
          </a:xfrm>
        </p:spPr>
        <p:txBody>
          <a:bodyPr>
            <a:normAutofit/>
          </a:bodyPr>
          <a:lstStyle>
            <a:lvl1pPr>
              <a:defRPr sz="1800" baseline="0"/>
            </a:lvl1pPr>
          </a:lstStyle>
          <a:p>
            <a:r>
              <a:rPr lang="en-US" dirty="0"/>
              <a:t>Insert icon</a:t>
            </a:r>
          </a:p>
        </p:txBody>
      </p:sp>
      <p:sp>
        <p:nvSpPr>
          <p:cNvPr id="16"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2"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2182552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und graphs">
    <p:spTree>
      <p:nvGrpSpPr>
        <p:cNvPr id="1" name=""/>
        <p:cNvGrpSpPr/>
        <p:nvPr/>
      </p:nvGrpSpPr>
      <p:grpSpPr>
        <a:xfrm>
          <a:off x="0" y="0"/>
          <a:ext cx="0" cy="0"/>
          <a:chOff x="0" y="0"/>
          <a:chExt cx="0" cy="0"/>
        </a:xfrm>
      </p:grpSpPr>
      <p:sp>
        <p:nvSpPr>
          <p:cNvPr id="9" name="Oval 8"/>
          <p:cNvSpPr/>
          <p:nvPr userDrawn="1"/>
        </p:nvSpPr>
        <p:spPr>
          <a:xfrm>
            <a:off x="1299114" y="1915563"/>
            <a:ext cx="2593250" cy="259325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A9E32"/>
              </a:solidFill>
            </a:endParaRPr>
          </a:p>
        </p:txBody>
      </p:sp>
      <p:sp>
        <p:nvSpPr>
          <p:cNvPr id="2" name="Title 1"/>
          <p:cNvSpPr>
            <a:spLocks noGrp="1"/>
          </p:cNvSpPr>
          <p:nvPr>
            <p:ph type="title" hasCustomPrompt="1"/>
          </p:nvPr>
        </p:nvSpPr>
        <p:spPr>
          <a:xfrm>
            <a:off x="1443128" y="2697035"/>
            <a:ext cx="2327421" cy="1143000"/>
          </a:xfrm>
        </p:spPr>
        <p:txBody>
          <a:bodyPr>
            <a:normAutofit/>
          </a:bodyPr>
          <a:lstStyle>
            <a:lvl1pPr algn="ctr">
              <a:defRPr sz="2400">
                <a:solidFill>
                  <a:schemeClr val="bg1"/>
                </a:solidFill>
              </a:defRPr>
            </a:lvl1pPr>
          </a:lstStyle>
          <a:p>
            <a:r>
              <a:rPr lang="en-US" dirty="0"/>
              <a:t>Add title</a:t>
            </a:r>
          </a:p>
        </p:txBody>
      </p:sp>
      <p:sp>
        <p:nvSpPr>
          <p:cNvPr id="10" name="Oval 9"/>
          <p:cNvSpPr/>
          <p:nvPr userDrawn="1"/>
        </p:nvSpPr>
        <p:spPr>
          <a:xfrm>
            <a:off x="4917312" y="1915563"/>
            <a:ext cx="2593250" cy="259325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 name="Oval 10"/>
          <p:cNvSpPr/>
          <p:nvPr userDrawn="1"/>
        </p:nvSpPr>
        <p:spPr>
          <a:xfrm>
            <a:off x="8735325" y="1915563"/>
            <a:ext cx="2593250" cy="259325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A9E32"/>
              </a:solidFill>
            </a:endParaRPr>
          </a:p>
        </p:txBody>
      </p:sp>
      <p:sp>
        <p:nvSpPr>
          <p:cNvPr id="26" name="Title 1"/>
          <p:cNvSpPr txBox="1">
            <a:spLocks/>
          </p:cNvSpPr>
          <p:nvPr userDrawn="1"/>
        </p:nvSpPr>
        <p:spPr>
          <a:xfrm>
            <a:off x="609441" y="274638"/>
            <a:ext cx="1096994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chemeClr val="tx2"/>
                </a:solidFill>
                <a:latin typeface="+mj-lt"/>
                <a:ea typeface="+mj-ea"/>
                <a:cs typeface="+mj-cs"/>
              </a:defRPr>
            </a:lvl1pPr>
          </a:lstStyle>
          <a:p>
            <a:r>
              <a:rPr lang="en-US" dirty="0"/>
              <a:t>Do it yourself graphs</a:t>
            </a:r>
          </a:p>
        </p:txBody>
      </p:sp>
      <p:sp>
        <p:nvSpPr>
          <p:cNvPr id="5" name="Text Placeholder 4"/>
          <p:cNvSpPr>
            <a:spLocks noGrp="1"/>
          </p:cNvSpPr>
          <p:nvPr>
            <p:ph type="body" sz="quarter" idx="13" hasCustomPrompt="1"/>
          </p:nvPr>
        </p:nvSpPr>
        <p:spPr>
          <a:xfrm>
            <a:off x="1281858" y="4849813"/>
            <a:ext cx="2593975" cy="792162"/>
          </a:xfrm>
        </p:spPr>
        <p:txBody>
          <a:bodyPr/>
          <a:lstStyle>
            <a:lvl1pPr algn="ctr">
              <a:defRPr/>
            </a:lvl1pPr>
          </a:lstStyle>
          <a:p>
            <a:pPr lvl="0"/>
            <a:r>
              <a:rPr lang="en-US" dirty="0"/>
              <a:t>Add Description</a:t>
            </a:r>
          </a:p>
        </p:txBody>
      </p:sp>
      <p:sp>
        <p:nvSpPr>
          <p:cNvPr id="17" name="Text Placeholder 4"/>
          <p:cNvSpPr>
            <a:spLocks noGrp="1"/>
          </p:cNvSpPr>
          <p:nvPr>
            <p:ph type="body" sz="quarter" idx="14" hasCustomPrompt="1"/>
          </p:nvPr>
        </p:nvSpPr>
        <p:spPr>
          <a:xfrm>
            <a:off x="4917312" y="4849813"/>
            <a:ext cx="2593975" cy="792162"/>
          </a:xfrm>
        </p:spPr>
        <p:txBody>
          <a:bodyPr/>
          <a:lstStyle>
            <a:lvl1pPr algn="ctr">
              <a:defRPr/>
            </a:lvl1pPr>
          </a:lstStyle>
          <a:p>
            <a:pPr lvl="0"/>
            <a:r>
              <a:rPr lang="en-US" dirty="0"/>
              <a:t>Add Description</a:t>
            </a:r>
          </a:p>
        </p:txBody>
      </p:sp>
      <p:sp>
        <p:nvSpPr>
          <p:cNvPr id="22" name="Text Placeholder 4"/>
          <p:cNvSpPr>
            <a:spLocks noGrp="1"/>
          </p:cNvSpPr>
          <p:nvPr>
            <p:ph type="body" sz="quarter" idx="15" hasCustomPrompt="1"/>
          </p:nvPr>
        </p:nvSpPr>
        <p:spPr>
          <a:xfrm>
            <a:off x="8735325" y="4849813"/>
            <a:ext cx="2593975" cy="792162"/>
          </a:xfrm>
        </p:spPr>
        <p:txBody>
          <a:bodyPr/>
          <a:lstStyle>
            <a:lvl1pPr algn="ctr">
              <a:defRPr/>
            </a:lvl1pPr>
          </a:lstStyle>
          <a:p>
            <a:pPr lvl="0"/>
            <a:r>
              <a:rPr lang="en-US" dirty="0"/>
              <a:t>Add Description</a:t>
            </a:r>
          </a:p>
        </p:txBody>
      </p:sp>
      <p:sp>
        <p:nvSpPr>
          <p:cNvPr id="12" name="Text Placeholder 11"/>
          <p:cNvSpPr>
            <a:spLocks noGrp="1"/>
          </p:cNvSpPr>
          <p:nvPr>
            <p:ph type="body" sz="quarter" idx="16" hasCustomPrompt="1"/>
          </p:nvPr>
        </p:nvSpPr>
        <p:spPr>
          <a:xfrm>
            <a:off x="4917312" y="2674342"/>
            <a:ext cx="2593975" cy="1184275"/>
          </a:xfrm>
        </p:spPr>
        <p:txBody>
          <a:bodyPr anchor="ctr"/>
          <a:lstStyle>
            <a:lvl1pPr algn="ctr">
              <a:defRPr b="1">
                <a:solidFill>
                  <a:schemeClr val="bg1"/>
                </a:solidFill>
              </a:defRPr>
            </a:lvl1pPr>
          </a:lstStyle>
          <a:p>
            <a:pPr lvl="0"/>
            <a:r>
              <a:rPr lang="en-US" dirty="0"/>
              <a:t>Add title</a:t>
            </a:r>
          </a:p>
        </p:txBody>
      </p:sp>
      <p:sp>
        <p:nvSpPr>
          <p:cNvPr id="24" name="Text Placeholder 11"/>
          <p:cNvSpPr>
            <a:spLocks noGrp="1"/>
          </p:cNvSpPr>
          <p:nvPr>
            <p:ph type="body" sz="quarter" idx="17" hasCustomPrompt="1"/>
          </p:nvPr>
        </p:nvSpPr>
        <p:spPr>
          <a:xfrm>
            <a:off x="8724772" y="2674342"/>
            <a:ext cx="2593975" cy="1184275"/>
          </a:xfrm>
        </p:spPr>
        <p:txBody>
          <a:bodyPr anchor="ctr"/>
          <a:lstStyle>
            <a:lvl1pPr algn="ctr">
              <a:defRPr b="1">
                <a:solidFill>
                  <a:schemeClr val="bg1"/>
                </a:solidFill>
              </a:defRPr>
            </a:lvl1pPr>
          </a:lstStyle>
          <a:p>
            <a:pPr lvl="0"/>
            <a:r>
              <a:rPr lang="en-US" dirty="0"/>
              <a:t>Add title</a:t>
            </a:r>
          </a:p>
        </p:txBody>
      </p:sp>
      <p:sp>
        <p:nvSpPr>
          <p:cNvPr id="16"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3"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347181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3 picture layout</a:t>
            </a:r>
          </a:p>
        </p:txBody>
      </p:sp>
      <p:sp>
        <p:nvSpPr>
          <p:cNvPr id="10" name="Content Placeholder 9"/>
          <p:cNvSpPr>
            <a:spLocks noGrp="1"/>
          </p:cNvSpPr>
          <p:nvPr>
            <p:ph sz="quarter" idx="18" hasCustomPrompt="1"/>
          </p:nvPr>
        </p:nvSpPr>
        <p:spPr>
          <a:xfrm>
            <a:off x="609441" y="3054350"/>
            <a:ext cx="3218022" cy="2552700"/>
          </a:xfrm>
        </p:spPr>
        <p:txBody>
          <a:bodyPr/>
          <a:lstStyle/>
          <a:p>
            <a:r>
              <a:rPr lang="en-US" dirty="0"/>
              <a:t>Insert picture from file or from picture/icon slide</a:t>
            </a:r>
          </a:p>
        </p:txBody>
      </p:sp>
      <p:sp>
        <p:nvSpPr>
          <p:cNvPr id="12" name="Text Placeholder 11"/>
          <p:cNvSpPr>
            <a:spLocks noGrp="1"/>
          </p:cNvSpPr>
          <p:nvPr>
            <p:ph type="body" sz="quarter" idx="19" hasCustomPrompt="1"/>
          </p:nvPr>
        </p:nvSpPr>
        <p:spPr>
          <a:xfrm>
            <a:off x="609600" y="1636713"/>
            <a:ext cx="3217863" cy="1247775"/>
          </a:xfrm>
        </p:spPr>
        <p:txBody>
          <a:bodyPr/>
          <a:lstStyle>
            <a:lvl1pPr marL="0" marR="0" indent="0" algn="ctr" defTabSz="457200" rtl="0" eaLnBrk="1" fontAlgn="auto" latinLnBrk="0" hangingPunct="1">
              <a:lnSpc>
                <a:spcPct val="120000"/>
              </a:lnSpc>
              <a:spcBef>
                <a:spcPct val="20000"/>
              </a:spcBef>
              <a:spcAft>
                <a:spcPts val="0"/>
              </a:spcAft>
              <a:buClr>
                <a:srgbClr val="6A9E32"/>
              </a:buClr>
              <a:buSzTx/>
              <a:buFontTx/>
              <a:buNone/>
              <a:tabLst/>
              <a:defRPr b="1">
                <a:solidFill>
                  <a:srgbClr val="0B495F"/>
                </a:solidFill>
              </a:defRPr>
            </a:lvl1pPr>
          </a:lstStyle>
          <a:p>
            <a:pPr marL="0" marR="0" lvl="0" indent="0" algn="ctr" defTabSz="457200" rtl="0" eaLnBrk="1" fontAlgn="auto" latinLnBrk="0" hangingPunct="1">
              <a:lnSpc>
                <a:spcPct val="120000"/>
              </a:lnSpc>
              <a:spcBef>
                <a:spcPct val="20000"/>
              </a:spcBef>
              <a:spcAft>
                <a:spcPts val="0"/>
              </a:spcAft>
              <a:buClr>
                <a:srgbClr val="6A9E32"/>
              </a:buClr>
              <a:buSzTx/>
              <a:buFontTx/>
              <a:buNone/>
              <a:tabLst/>
              <a:defRPr/>
            </a:pPr>
            <a:r>
              <a:rPr lang="en-US" dirty="0"/>
              <a:t>Title goes here</a:t>
            </a:r>
          </a:p>
        </p:txBody>
      </p:sp>
      <p:sp>
        <p:nvSpPr>
          <p:cNvPr id="18" name="Content Placeholder 9"/>
          <p:cNvSpPr>
            <a:spLocks noGrp="1"/>
          </p:cNvSpPr>
          <p:nvPr>
            <p:ph sz="quarter" idx="20" hasCustomPrompt="1"/>
          </p:nvPr>
        </p:nvSpPr>
        <p:spPr>
          <a:xfrm>
            <a:off x="4492097" y="3054350"/>
            <a:ext cx="3217863" cy="2552700"/>
          </a:xfrm>
        </p:spPr>
        <p:txBody>
          <a:bodyPr/>
          <a:lstStyle/>
          <a:p>
            <a:r>
              <a:rPr lang="en-US" dirty="0"/>
              <a:t>Insert picture from file or from picture/icon slide</a:t>
            </a:r>
          </a:p>
        </p:txBody>
      </p:sp>
      <p:sp>
        <p:nvSpPr>
          <p:cNvPr id="20" name="Text Placeholder 11"/>
          <p:cNvSpPr>
            <a:spLocks noGrp="1"/>
          </p:cNvSpPr>
          <p:nvPr>
            <p:ph type="body" sz="quarter" idx="21" hasCustomPrompt="1"/>
          </p:nvPr>
        </p:nvSpPr>
        <p:spPr>
          <a:xfrm>
            <a:off x="4492097" y="1636713"/>
            <a:ext cx="3217863" cy="1247775"/>
          </a:xfrm>
        </p:spPr>
        <p:txBody>
          <a:bodyPr/>
          <a:lstStyle>
            <a:lvl1pPr marL="0" marR="0" indent="0" algn="ctr" defTabSz="457200" rtl="0" eaLnBrk="1" fontAlgn="auto" latinLnBrk="0" hangingPunct="1">
              <a:lnSpc>
                <a:spcPct val="120000"/>
              </a:lnSpc>
              <a:spcBef>
                <a:spcPct val="20000"/>
              </a:spcBef>
              <a:spcAft>
                <a:spcPts val="0"/>
              </a:spcAft>
              <a:buClr>
                <a:srgbClr val="6A9E32"/>
              </a:buClr>
              <a:buSzTx/>
              <a:buFontTx/>
              <a:buNone/>
              <a:tabLst/>
              <a:defRPr b="1">
                <a:solidFill>
                  <a:srgbClr val="0B495F"/>
                </a:solidFill>
              </a:defRPr>
            </a:lvl1pPr>
          </a:lstStyle>
          <a:p>
            <a:pPr marL="0" marR="0" lvl="0" indent="0" algn="ctr" defTabSz="457200" rtl="0" eaLnBrk="1" fontAlgn="auto" latinLnBrk="0" hangingPunct="1">
              <a:lnSpc>
                <a:spcPct val="120000"/>
              </a:lnSpc>
              <a:spcBef>
                <a:spcPct val="20000"/>
              </a:spcBef>
              <a:spcAft>
                <a:spcPts val="0"/>
              </a:spcAft>
              <a:buClr>
                <a:srgbClr val="6A9E32"/>
              </a:buClr>
              <a:buSzTx/>
              <a:buFontTx/>
              <a:buNone/>
              <a:tabLst/>
              <a:defRPr/>
            </a:pPr>
            <a:r>
              <a:rPr lang="en-US" dirty="0"/>
              <a:t>Title goes here</a:t>
            </a:r>
          </a:p>
        </p:txBody>
      </p:sp>
      <p:sp>
        <p:nvSpPr>
          <p:cNvPr id="21" name="Content Placeholder 9"/>
          <p:cNvSpPr>
            <a:spLocks noGrp="1"/>
          </p:cNvSpPr>
          <p:nvPr>
            <p:ph sz="quarter" idx="22" hasCustomPrompt="1"/>
          </p:nvPr>
        </p:nvSpPr>
        <p:spPr>
          <a:xfrm>
            <a:off x="8361521" y="3054350"/>
            <a:ext cx="3217863" cy="2552700"/>
          </a:xfrm>
        </p:spPr>
        <p:txBody>
          <a:bodyPr/>
          <a:lstStyle/>
          <a:p>
            <a:r>
              <a:rPr lang="en-US" dirty="0"/>
              <a:t>Insert picture from file or from picture/icon slide</a:t>
            </a:r>
          </a:p>
        </p:txBody>
      </p:sp>
      <p:sp>
        <p:nvSpPr>
          <p:cNvPr id="22" name="Text Placeholder 11"/>
          <p:cNvSpPr>
            <a:spLocks noGrp="1"/>
          </p:cNvSpPr>
          <p:nvPr>
            <p:ph type="body" sz="quarter" idx="23" hasCustomPrompt="1"/>
          </p:nvPr>
        </p:nvSpPr>
        <p:spPr>
          <a:xfrm>
            <a:off x="8361521" y="1636713"/>
            <a:ext cx="3217863" cy="1247775"/>
          </a:xfrm>
        </p:spPr>
        <p:txBody>
          <a:bodyPr/>
          <a:lstStyle>
            <a:lvl1pPr marL="0" marR="0" indent="0" algn="ctr" defTabSz="457200" rtl="0" eaLnBrk="1" fontAlgn="auto" latinLnBrk="0" hangingPunct="1">
              <a:lnSpc>
                <a:spcPct val="120000"/>
              </a:lnSpc>
              <a:spcBef>
                <a:spcPct val="20000"/>
              </a:spcBef>
              <a:spcAft>
                <a:spcPts val="0"/>
              </a:spcAft>
              <a:buClr>
                <a:srgbClr val="6A9E32"/>
              </a:buClr>
              <a:buSzTx/>
              <a:buFontTx/>
              <a:buNone/>
              <a:tabLst/>
              <a:defRPr b="1">
                <a:solidFill>
                  <a:srgbClr val="0B495F"/>
                </a:solidFill>
              </a:defRPr>
            </a:lvl1pPr>
          </a:lstStyle>
          <a:p>
            <a:pPr marL="0" marR="0" lvl="0" indent="0" algn="ctr" defTabSz="457200" rtl="0" eaLnBrk="1" fontAlgn="auto" latinLnBrk="0" hangingPunct="1">
              <a:lnSpc>
                <a:spcPct val="120000"/>
              </a:lnSpc>
              <a:spcBef>
                <a:spcPct val="20000"/>
              </a:spcBef>
              <a:spcAft>
                <a:spcPts val="0"/>
              </a:spcAft>
              <a:buClr>
                <a:srgbClr val="6A9E32"/>
              </a:buClr>
              <a:buSzTx/>
              <a:buFontTx/>
              <a:buNone/>
              <a:tabLst/>
              <a:defRPr/>
            </a:pPr>
            <a:r>
              <a:rPr lang="en-US" dirty="0"/>
              <a:t>Title goes here</a:t>
            </a:r>
          </a:p>
        </p:txBody>
      </p:sp>
      <p:sp>
        <p:nvSpPr>
          <p:cNvPr id="14"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1"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73988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441" y="274638"/>
            <a:ext cx="10969943" cy="1143000"/>
          </a:xfrm>
        </p:spPr>
        <p:txBody>
          <a:bodyPr/>
          <a:lstStyle>
            <a:lvl1pPr>
              <a:defRPr baseline="0"/>
            </a:lvl1pPr>
          </a:lstStyle>
          <a:p>
            <a:r>
              <a:rPr lang="en-US" dirty="0"/>
              <a:t>Graphic, text, photo</a:t>
            </a:r>
          </a:p>
        </p:txBody>
      </p:sp>
      <p:sp>
        <p:nvSpPr>
          <p:cNvPr id="3" name="Picture Placeholder 2"/>
          <p:cNvSpPr>
            <a:spLocks noGrp="1"/>
          </p:cNvSpPr>
          <p:nvPr>
            <p:ph type="pic" sz="quarter" idx="15" hasCustomPrompt="1"/>
          </p:nvPr>
        </p:nvSpPr>
        <p:spPr>
          <a:xfrm>
            <a:off x="609600" y="1830388"/>
            <a:ext cx="819191" cy="833427"/>
          </a:xfrm>
        </p:spPr>
        <p:txBody>
          <a:bodyPr>
            <a:noAutofit/>
          </a:bodyPr>
          <a:lstStyle>
            <a:lvl1pPr algn="ctr">
              <a:defRPr sz="1600"/>
            </a:lvl1pPr>
          </a:lstStyle>
          <a:p>
            <a:r>
              <a:rPr lang="en-US" dirty="0"/>
              <a:t>Insert icon here</a:t>
            </a:r>
          </a:p>
        </p:txBody>
      </p:sp>
      <p:sp>
        <p:nvSpPr>
          <p:cNvPr id="16" name="Picture Placeholder 2"/>
          <p:cNvSpPr>
            <a:spLocks noGrp="1"/>
          </p:cNvSpPr>
          <p:nvPr>
            <p:ph type="pic" sz="quarter" idx="16" hasCustomPrompt="1"/>
          </p:nvPr>
        </p:nvSpPr>
        <p:spPr>
          <a:xfrm>
            <a:off x="609600" y="3334662"/>
            <a:ext cx="819191" cy="833427"/>
          </a:xfrm>
        </p:spPr>
        <p:txBody>
          <a:bodyPr>
            <a:noAutofit/>
          </a:bodyPr>
          <a:lstStyle>
            <a:lvl1pPr algn="ctr">
              <a:defRPr sz="1600"/>
            </a:lvl1pPr>
          </a:lstStyle>
          <a:p>
            <a:r>
              <a:rPr lang="en-US" dirty="0"/>
              <a:t>Insert icon here</a:t>
            </a:r>
          </a:p>
        </p:txBody>
      </p:sp>
      <p:sp>
        <p:nvSpPr>
          <p:cNvPr id="17" name="Picture Placeholder 2"/>
          <p:cNvSpPr>
            <a:spLocks noGrp="1"/>
          </p:cNvSpPr>
          <p:nvPr>
            <p:ph type="pic" sz="quarter" idx="17" hasCustomPrompt="1"/>
          </p:nvPr>
        </p:nvSpPr>
        <p:spPr>
          <a:xfrm>
            <a:off x="609600" y="4769805"/>
            <a:ext cx="819191" cy="833427"/>
          </a:xfrm>
        </p:spPr>
        <p:txBody>
          <a:bodyPr>
            <a:noAutofit/>
          </a:bodyPr>
          <a:lstStyle>
            <a:lvl1pPr algn="ctr">
              <a:defRPr sz="1600"/>
            </a:lvl1pPr>
          </a:lstStyle>
          <a:p>
            <a:r>
              <a:rPr lang="en-US" dirty="0"/>
              <a:t>Insert icon here</a:t>
            </a:r>
          </a:p>
        </p:txBody>
      </p:sp>
      <p:sp>
        <p:nvSpPr>
          <p:cNvPr id="18" name="Picture Placeholder 17"/>
          <p:cNvSpPr>
            <a:spLocks noGrp="1"/>
          </p:cNvSpPr>
          <p:nvPr>
            <p:ph type="pic" sz="quarter" idx="18" hasCustomPrompt="1"/>
          </p:nvPr>
        </p:nvSpPr>
        <p:spPr>
          <a:xfrm>
            <a:off x="7504272" y="1830388"/>
            <a:ext cx="4075112" cy="3773487"/>
          </a:xfrm>
        </p:spPr>
        <p:txBody>
          <a:bodyPr/>
          <a:lstStyle/>
          <a:p>
            <a:r>
              <a:rPr lang="en-US" dirty="0"/>
              <a:t>Insert picture from file or from picture slide</a:t>
            </a:r>
          </a:p>
        </p:txBody>
      </p:sp>
      <p:sp>
        <p:nvSpPr>
          <p:cNvPr id="4" name="Text Placeholder 3"/>
          <p:cNvSpPr>
            <a:spLocks noGrp="1"/>
          </p:cNvSpPr>
          <p:nvPr>
            <p:ph type="body" sz="quarter" idx="19" hasCustomPrompt="1"/>
          </p:nvPr>
        </p:nvSpPr>
        <p:spPr>
          <a:xfrm>
            <a:off x="1570038" y="1830388"/>
            <a:ext cx="5238750" cy="833437"/>
          </a:xfrm>
        </p:spPr>
        <p:txBody>
          <a:bodyPr/>
          <a:lstStyle/>
          <a:p>
            <a:pPr lvl="0"/>
            <a:r>
              <a:rPr lang="en-US" dirty="0"/>
              <a:t>Insert text</a:t>
            </a:r>
          </a:p>
        </p:txBody>
      </p:sp>
      <p:sp>
        <p:nvSpPr>
          <p:cNvPr id="19" name="Text Placeholder 3"/>
          <p:cNvSpPr>
            <a:spLocks noGrp="1"/>
          </p:cNvSpPr>
          <p:nvPr>
            <p:ph type="body" sz="quarter" idx="20" hasCustomPrompt="1"/>
          </p:nvPr>
        </p:nvSpPr>
        <p:spPr>
          <a:xfrm>
            <a:off x="1570038" y="3334652"/>
            <a:ext cx="5238750" cy="833437"/>
          </a:xfrm>
        </p:spPr>
        <p:txBody>
          <a:bodyPr/>
          <a:lstStyle/>
          <a:p>
            <a:pPr lvl="0"/>
            <a:r>
              <a:rPr lang="en-US" dirty="0"/>
              <a:t>Insert text</a:t>
            </a:r>
          </a:p>
        </p:txBody>
      </p:sp>
      <p:sp>
        <p:nvSpPr>
          <p:cNvPr id="20" name="Text Placeholder 3"/>
          <p:cNvSpPr>
            <a:spLocks noGrp="1"/>
          </p:cNvSpPr>
          <p:nvPr>
            <p:ph type="body" sz="quarter" idx="21" hasCustomPrompt="1"/>
          </p:nvPr>
        </p:nvSpPr>
        <p:spPr>
          <a:xfrm>
            <a:off x="1570038" y="4769795"/>
            <a:ext cx="5238750" cy="833437"/>
          </a:xfrm>
        </p:spPr>
        <p:txBody>
          <a:bodyPr/>
          <a:lstStyle/>
          <a:p>
            <a:pPr lvl="0"/>
            <a:r>
              <a:rPr lang="en-US" dirty="0"/>
              <a:t>Insert text</a:t>
            </a:r>
          </a:p>
        </p:txBody>
      </p:sp>
      <p:sp>
        <p:nvSpPr>
          <p:cNvPr id="13"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1"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230146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inf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Presenter info</a:t>
            </a:r>
          </a:p>
        </p:txBody>
      </p:sp>
      <p:sp>
        <p:nvSpPr>
          <p:cNvPr id="4" name="Text Placeholder 6"/>
          <p:cNvSpPr>
            <a:spLocks noGrp="1"/>
          </p:cNvSpPr>
          <p:nvPr>
            <p:ph type="body" sz="quarter" idx="37" hasCustomPrompt="1"/>
          </p:nvPr>
        </p:nvSpPr>
        <p:spPr>
          <a:xfrm>
            <a:off x="983158" y="2474837"/>
            <a:ext cx="4841464" cy="901700"/>
          </a:xfrm>
        </p:spPr>
        <p:txBody>
          <a:bodyPr/>
          <a:lstStyle>
            <a:lvl1pPr>
              <a:defRPr b="1" baseline="0">
                <a:solidFill>
                  <a:srgbClr val="0B495F"/>
                </a:solidFill>
              </a:defRPr>
            </a:lvl1pPr>
          </a:lstStyle>
          <a:p>
            <a:pPr lvl="0"/>
            <a:r>
              <a:rPr lang="en-US" dirty="0"/>
              <a:t>Contact info</a:t>
            </a:r>
          </a:p>
          <a:p>
            <a:r>
              <a:rPr lang="en-US" sz="2400" b="0" dirty="0"/>
              <a:t>name@bcmscomp.com</a:t>
            </a:r>
          </a:p>
        </p:txBody>
      </p:sp>
      <p:sp>
        <p:nvSpPr>
          <p:cNvPr id="6" name="Rectangle 5"/>
          <p:cNvSpPr/>
          <p:nvPr userDrawn="1"/>
        </p:nvSpPr>
        <p:spPr>
          <a:xfrm>
            <a:off x="593937" y="1535112"/>
            <a:ext cx="141115" cy="235051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38" hasCustomPrompt="1"/>
          </p:nvPr>
        </p:nvSpPr>
        <p:spPr>
          <a:xfrm>
            <a:off x="982663" y="1535113"/>
            <a:ext cx="4841959" cy="939800"/>
          </a:xfrm>
        </p:spPr>
        <p:txBody>
          <a:bodyPr>
            <a:normAutofit/>
          </a:bodyPr>
          <a:lstStyle>
            <a:lvl1pPr>
              <a:defRPr sz="3200" b="1">
                <a:solidFill>
                  <a:schemeClr val="accent3"/>
                </a:solidFill>
              </a:defRPr>
            </a:lvl1pPr>
          </a:lstStyle>
          <a:p>
            <a:pPr lvl="0"/>
            <a:r>
              <a:rPr lang="en-US" dirty="0"/>
              <a:t>Name</a:t>
            </a:r>
          </a:p>
        </p:txBody>
      </p:sp>
      <p:sp>
        <p:nvSpPr>
          <p:cNvPr id="12" name="TextBox 11"/>
          <p:cNvSpPr txBox="1"/>
          <p:nvPr userDrawn="1"/>
        </p:nvSpPr>
        <p:spPr>
          <a:xfrm>
            <a:off x="6714699" y="1551583"/>
            <a:ext cx="4864685" cy="1138773"/>
          </a:xfrm>
          <a:prstGeom prst="rect">
            <a:avLst/>
          </a:prstGeom>
          <a:noFill/>
        </p:spPr>
        <p:txBody>
          <a:bodyPr wrap="square" rtlCol="0">
            <a:spAutoFit/>
          </a:bodyPr>
          <a:lstStyle/>
          <a:p>
            <a:r>
              <a:rPr lang="en-US" sz="3200" b="1" dirty="0">
                <a:solidFill>
                  <a:schemeClr val="accent3"/>
                </a:solidFill>
              </a:rPr>
              <a:t>Professional</a:t>
            </a:r>
            <a:r>
              <a:rPr lang="en-US" sz="3200" b="1" baseline="0" dirty="0">
                <a:solidFill>
                  <a:schemeClr val="accent3"/>
                </a:solidFill>
              </a:rPr>
              <a:t> Profile</a:t>
            </a:r>
            <a:endParaRPr lang="en-US" sz="3200" b="1" dirty="0">
              <a:solidFill>
                <a:schemeClr val="accent3"/>
              </a:solidFill>
            </a:endParaRPr>
          </a:p>
          <a:p>
            <a:endParaRPr lang="en-US" dirty="0"/>
          </a:p>
          <a:p>
            <a:r>
              <a:rPr lang="en-US" dirty="0"/>
              <a:t>Insert bio highlights</a:t>
            </a:r>
          </a:p>
        </p:txBody>
      </p:sp>
      <p:sp>
        <p:nvSpPr>
          <p:cNvPr id="9"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278215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pic>
        <p:nvPicPr>
          <p:cNvPr id="12" name="Picture 11" descr="PT Clinic.jpg"/>
          <p:cNvPicPr>
            <a:picLocks noChangeAspect="1"/>
          </p:cNvPicPr>
          <p:nvPr userDrawn="1"/>
        </p:nvPicPr>
        <p:blipFill>
          <a:blip r:embed="rId2">
            <a:duotone>
              <a:prstClr val="black"/>
              <a:schemeClr val="accent4">
                <a:tint val="45000"/>
                <a:satMod val="400000"/>
              </a:schemeClr>
            </a:duotone>
          </a:blip>
          <a:stretch>
            <a:fillRect/>
          </a:stretch>
        </p:blipFill>
        <p:spPr>
          <a:xfrm>
            <a:off x="1" y="0"/>
            <a:ext cx="12188824" cy="6356351"/>
          </a:xfrm>
          <a:prstGeom prst="rect">
            <a:avLst/>
          </a:prstGeom>
        </p:spPr>
      </p:pic>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spTree>
    <p:extLst>
      <p:ext uri="{BB962C8B-B14F-4D97-AF65-F5344CB8AC3E}">
        <p14:creationId xmlns:p14="http://schemas.microsoft.com/office/powerpoint/2010/main" val="2034012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2_Section Slide">
    <p:spTree>
      <p:nvGrpSpPr>
        <p:cNvPr id="1" name=""/>
        <p:cNvGrpSpPr/>
        <p:nvPr/>
      </p:nvGrpSpPr>
      <p:grpSpPr>
        <a:xfrm>
          <a:off x="0" y="0"/>
          <a:ext cx="0" cy="0"/>
          <a:chOff x="0" y="0"/>
          <a:chExt cx="0" cy="0"/>
        </a:xfrm>
      </p:grpSpPr>
      <p:pic>
        <p:nvPicPr>
          <p:cNvPr id="12" name="Picture 11" descr="PT Clinic.jpg"/>
          <p:cNvPicPr>
            <a:picLocks noChangeAspect="1"/>
          </p:cNvPicPr>
          <p:nvPr userDrawn="1"/>
        </p:nvPicPr>
        <p:blipFill>
          <a:blip r:embed="rId2">
            <a:duotone>
              <a:prstClr val="black"/>
              <a:schemeClr val="accent3">
                <a:tint val="45000"/>
                <a:satMod val="400000"/>
              </a:schemeClr>
            </a:duotone>
          </a:blip>
          <a:stretch>
            <a:fillRect/>
          </a:stretch>
        </p:blipFill>
        <p:spPr>
          <a:xfrm>
            <a:off x="1" y="0"/>
            <a:ext cx="12188824" cy="6356351"/>
          </a:xfrm>
          <a:prstGeom prst="rect">
            <a:avLst/>
          </a:prstGeom>
        </p:spPr>
      </p:pic>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spTree>
    <p:extLst>
      <p:ext uri="{BB962C8B-B14F-4D97-AF65-F5344CB8AC3E}">
        <p14:creationId xmlns:p14="http://schemas.microsoft.com/office/powerpoint/2010/main" val="203401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Slide">
    <p:spTree>
      <p:nvGrpSpPr>
        <p:cNvPr id="1" name=""/>
        <p:cNvGrpSpPr/>
        <p:nvPr/>
      </p:nvGrpSpPr>
      <p:grpSpPr>
        <a:xfrm>
          <a:off x="0" y="0"/>
          <a:ext cx="0" cy="0"/>
          <a:chOff x="0" y="0"/>
          <a:chExt cx="0" cy="0"/>
        </a:xfrm>
      </p:grpSpPr>
      <p:pic>
        <p:nvPicPr>
          <p:cNvPr id="12" name="Picture 11" descr="PT Clinic.jpg"/>
          <p:cNvPicPr>
            <a:picLocks noChangeAspect="1"/>
          </p:cNvPicPr>
          <p:nvPr userDrawn="1"/>
        </p:nvPicPr>
        <p:blipFill>
          <a:blip r:embed="rId2">
            <a:duotone>
              <a:prstClr val="black"/>
              <a:schemeClr val="accent6">
                <a:tint val="45000"/>
                <a:satMod val="400000"/>
              </a:schemeClr>
            </a:duotone>
          </a:blip>
          <a:stretch>
            <a:fillRect/>
          </a:stretch>
        </p:blipFill>
        <p:spPr>
          <a:xfrm>
            <a:off x="1" y="-49162"/>
            <a:ext cx="12188824" cy="6356351"/>
          </a:xfrm>
          <a:prstGeom prst="rect">
            <a:avLst/>
          </a:prstGeom>
        </p:spPr>
      </p:pic>
      <p:sp>
        <p:nvSpPr>
          <p:cNvPr id="2" name="Title 1"/>
          <p:cNvSpPr>
            <a:spLocks noGrp="1"/>
          </p:cNvSpPr>
          <p:nvPr>
            <p:ph type="title" hasCustomPrompt="1"/>
          </p:nvPr>
        </p:nvSpPr>
        <p:spPr>
          <a:xfrm>
            <a:off x="2837826" y="2249169"/>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61301" y="38584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8434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7"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spTree>
    <p:extLst>
      <p:ext uri="{BB962C8B-B14F-4D97-AF65-F5344CB8AC3E}">
        <p14:creationId xmlns:p14="http://schemas.microsoft.com/office/powerpoint/2010/main" val="75318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3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6" name="Picture 5"/>
          <p:cNvPicPr>
            <a:picLocks noChangeAspect="1"/>
          </p:cNvPicPr>
          <p:nvPr userDrawn="1"/>
        </p:nvPicPr>
        <p:blipFill>
          <a:blip r:embed="rId2">
            <a:duotone>
              <a:schemeClr val="accent4">
                <a:shade val="45000"/>
                <a:satMod val="135000"/>
              </a:schemeClr>
              <a:prstClr val="white"/>
            </a:duotone>
          </a:blip>
          <a:stretch>
            <a:fillRect/>
          </a:stretch>
        </p:blipFill>
        <p:spPr>
          <a:xfrm>
            <a:off x="0" y="0"/>
            <a:ext cx="12188825" cy="6356351"/>
          </a:xfrm>
          <a:prstGeom prst="rect">
            <a:avLst/>
          </a:prstGeom>
        </p:spPr>
      </p:pic>
    </p:spTree>
    <p:extLst>
      <p:ext uri="{BB962C8B-B14F-4D97-AF65-F5344CB8AC3E}">
        <p14:creationId xmlns:p14="http://schemas.microsoft.com/office/powerpoint/2010/main" val="3694555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3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6" name="Picture 5"/>
          <p:cNvPicPr>
            <a:picLocks noChangeAspect="1"/>
          </p:cNvPicPr>
          <p:nvPr userDrawn="1"/>
        </p:nvPicPr>
        <p:blipFill>
          <a:blip r:embed="rId2">
            <a:duotone>
              <a:schemeClr val="accent6">
                <a:shade val="45000"/>
                <a:satMod val="135000"/>
              </a:schemeClr>
              <a:prstClr val="white"/>
            </a:duotone>
          </a:blip>
          <a:stretch>
            <a:fillRect/>
          </a:stretch>
        </p:blipFill>
        <p:spPr>
          <a:xfrm>
            <a:off x="0" y="0"/>
            <a:ext cx="12188825" cy="6356351"/>
          </a:xfrm>
          <a:prstGeom prst="rect">
            <a:avLst/>
          </a:prstGeom>
        </p:spPr>
      </p:pic>
    </p:spTree>
    <p:extLst>
      <p:ext uri="{BB962C8B-B14F-4D97-AF65-F5344CB8AC3E}">
        <p14:creationId xmlns:p14="http://schemas.microsoft.com/office/powerpoint/2010/main" val="393649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4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37826" y="2249169"/>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61301" y="38584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8434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7"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5" name="Picture 4"/>
          <p:cNvPicPr>
            <a:picLocks noChangeAspect="1"/>
          </p:cNvPicPr>
          <p:nvPr userDrawn="1"/>
        </p:nvPicPr>
        <p:blipFill>
          <a:blip r:embed="rId2">
            <a:duotone>
              <a:prstClr val="black"/>
              <a:schemeClr val="tx2">
                <a:tint val="45000"/>
                <a:satMod val="400000"/>
              </a:schemeClr>
            </a:duotone>
          </a:blip>
          <a:stretch>
            <a:fillRect/>
          </a:stretch>
        </p:blipFill>
        <p:spPr>
          <a:xfrm>
            <a:off x="0" y="0"/>
            <a:ext cx="12188825" cy="6355160"/>
          </a:xfrm>
          <a:prstGeom prst="rect">
            <a:avLst/>
          </a:prstGeom>
        </p:spPr>
      </p:pic>
    </p:spTree>
    <p:extLst>
      <p:ext uri="{BB962C8B-B14F-4D97-AF65-F5344CB8AC3E}">
        <p14:creationId xmlns:p14="http://schemas.microsoft.com/office/powerpoint/2010/main" val="1334928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4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37826" y="2249169"/>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61301" y="38584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8434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7"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5" name="Picture 4"/>
          <p:cNvPicPr>
            <a:picLocks noChangeAspect="1"/>
          </p:cNvPicPr>
          <p:nvPr userDrawn="1"/>
        </p:nvPicPr>
        <p:blipFill>
          <a:blip r:embed="rId2">
            <a:duotone>
              <a:prstClr val="black"/>
              <a:schemeClr val="accent4">
                <a:tint val="45000"/>
                <a:satMod val="400000"/>
              </a:schemeClr>
            </a:duotone>
          </a:blip>
          <a:stretch>
            <a:fillRect/>
          </a:stretch>
        </p:blipFill>
        <p:spPr>
          <a:xfrm>
            <a:off x="0" y="0"/>
            <a:ext cx="12188825" cy="6355160"/>
          </a:xfrm>
          <a:prstGeom prst="rect">
            <a:avLst/>
          </a:prstGeom>
        </p:spPr>
      </p:pic>
    </p:spTree>
    <p:extLst>
      <p:ext uri="{BB962C8B-B14F-4D97-AF65-F5344CB8AC3E}">
        <p14:creationId xmlns:p14="http://schemas.microsoft.com/office/powerpoint/2010/main" val="632833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5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4" name="Picture 3"/>
          <p:cNvPicPr>
            <a:picLocks noChangeAspect="1"/>
          </p:cNvPicPr>
          <p:nvPr userDrawn="1"/>
        </p:nvPicPr>
        <p:blipFill>
          <a:blip r:embed="rId2">
            <a:duotone>
              <a:prstClr val="black"/>
              <a:schemeClr val="accent4">
                <a:tint val="45000"/>
                <a:satMod val="400000"/>
              </a:schemeClr>
            </a:duotone>
          </a:blip>
          <a:stretch>
            <a:fillRect/>
          </a:stretch>
        </p:blipFill>
        <p:spPr>
          <a:xfrm>
            <a:off x="0" y="-24606"/>
            <a:ext cx="12188825" cy="6412062"/>
          </a:xfrm>
          <a:prstGeom prst="rect">
            <a:avLst/>
          </a:prstGeom>
        </p:spPr>
      </p:pic>
    </p:spTree>
    <p:extLst>
      <p:ext uri="{BB962C8B-B14F-4D97-AF65-F5344CB8AC3E}">
        <p14:creationId xmlns:p14="http://schemas.microsoft.com/office/powerpoint/2010/main" val="2987887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5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4" name="Picture 3"/>
          <p:cNvPicPr>
            <a:picLocks noChangeAspect="1"/>
          </p:cNvPicPr>
          <p:nvPr userDrawn="1"/>
        </p:nvPicPr>
        <p:blipFill>
          <a:blip r:embed="rId2">
            <a:duotone>
              <a:prstClr val="black"/>
              <a:schemeClr val="accent6">
                <a:tint val="45000"/>
                <a:satMod val="400000"/>
              </a:schemeClr>
            </a:duotone>
          </a:blip>
          <a:stretch>
            <a:fillRect/>
          </a:stretch>
        </p:blipFill>
        <p:spPr>
          <a:xfrm>
            <a:off x="0" y="-24606"/>
            <a:ext cx="12188825" cy="6412062"/>
          </a:xfrm>
          <a:prstGeom prst="rect">
            <a:avLst/>
          </a:prstGeom>
        </p:spPr>
      </p:pic>
    </p:spTree>
    <p:extLst>
      <p:ext uri="{BB962C8B-B14F-4D97-AF65-F5344CB8AC3E}">
        <p14:creationId xmlns:p14="http://schemas.microsoft.com/office/powerpoint/2010/main" val="4171785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6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duotone>
              <a:prstClr val="black"/>
              <a:schemeClr val="accent4">
                <a:tint val="45000"/>
                <a:satMod val="400000"/>
              </a:schemeClr>
            </a:duotone>
          </a:blip>
          <a:stretch>
            <a:fillRect/>
          </a:stretch>
        </p:blipFill>
        <p:spPr>
          <a:xfrm>
            <a:off x="1" y="-68825"/>
            <a:ext cx="12188824" cy="6444286"/>
          </a:xfrm>
          <a:prstGeom prst="rect">
            <a:avLst/>
          </a:prstGeom>
        </p:spPr>
      </p:pic>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spTree>
    <p:extLst>
      <p:ext uri="{BB962C8B-B14F-4D97-AF65-F5344CB8AC3E}">
        <p14:creationId xmlns:p14="http://schemas.microsoft.com/office/powerpoint/2010/main" val="284680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Presenters info</a:t>
            </a:r>
          </a:p>
        </p:txBody>
      </p:sp>
      <p:sp>
        <p:nvSpPr>
          <p:cNvPr id="4" name="Text Placeholder 6"/>
          <p:cNvSpPr>
            <a:spLocks noGrp="1"/>
          </p:cNvSpPr>
          <p:nvPr>
            <p:ph type="body" sz="quarter" idx="37" hasCustomPrompt="1"/>
          </p:nvPr>
        </p:nvSpPr>
        <p:spPr>
          <a:xfrm>
            <a:off x="983158" y="2852382"/>
            <a:ext cx="4841464" cy="901700"/>
          </a:xfrm>
        </p:spPr>
        <p:txBody>
          <a:bodyPr/>
          <a:lstStyle>
            <a:lvl1pPr>
              <a:defRPr b="1" baseline="0">
                <a:solidFill>
                  <a:srgbClr val="0B495F"/>
                </a:solidFill>
              </a:defRPr>
            </a:lvl1pPr>
          </a:lstStyle>
          <a:p>
            <a:pPr lvl="0"/>
            <a:r>
              <a:rPr lang="en-US" dirty="0"/>
              <a:t>Contact info</a:t>
            </a:r>
          </a:p>
          <a:p>
            <a:r>
              <a:rPr lang="en-US" sz="2400" b="0" dirty="0"/>
              <a:t>name@bcmscomp.com</a:t>
            </a:r>
          </a:p>
        </p:txBody>
      </p:sp>
      <p:sp>
        <p:nvSpPr>
          <p:cNvPr id="6" name="Rectangle 5"/>
          <p:cNvSpPr/>
          <p:nvPr userDrawn="1"/>
        </p:nvSpPr>
        <p:spPr>
          <a:xfrm>
            <a:off x="593937" y="1535112"/>
            <a:ext cx="141115" cy="44823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38" hasCustomPrompt="1"/>
          </p:nvPr>
        </p:nvSpPr>
        <p:spPr>
          <a:xfrm>
            <a:off x="983158" y="1535112"/>
            <a:ext cx="4841959" cy="939800"/>
          </a:xfrm>
        </p:spPr>
        <p:txBody>
          <a:bodyPr>
            <a:normAutofit/>
          </a:bodyPr>
          <a:lstStyle>
            <a:lvl1pPr>
              <a:defRPr sz="3200" b="1">
                <a:solidFill>
                  <a:schemeClr val="accent3"/>
                </a:solidFill>
              </a:defRPr>
            </a:lvl1pPr>
          </a:lstStyle>
          <a:p>
            <a:pPr lvl="0"/>
            <a:r>
              <a:rPr lang="en-US" dirty="0"/>
              <a:t>Name</a:t>
            </a:r>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1" name="Text Placeholder 6"/>
          <p:cNvSpPr>
            <a:spLocks noGrp="1"/>
          </p:cNvSpPr>
          <p:nvPr>
            <p:ph type="body" sz="quarter" idx="40" hasCustomPrompt="1"/>
          </p:nvPr>
        </p:nvSpPr>
        <p:spPr>
          <a:xfrm>
            <a:off x="6737425" y="2852382"/>
            <a:ext cx="4841464" cy="901700"/>
          </a:xfrm>
        </p:spPr>
        <p:txBody>
          <a:bodyPr/>
          <a:lstStyle>
            <a:lvl1pPr>
              <a:defRPr b="1" baseline="0">
                <a:solidFill>
                  <a:srgbClr val="0B495F"/>
                </a:solidFill>
              </a:defRPr>
            </a:lvl1pPr>
          </a:lstStyle>
          <a:p>
            <a:pPr lvl="0"/>
            <a:r>
              <a:rPr lang="en-US" dirty="0"/>
              <a:t>Contact info</a:t>
            </a:r>
          </a:p>
          <a:p>
            <a:r>
              <a:rPr lang="en-US" sz="2400" b="0" dirty="0"/>
              <a:t>name@bcmscomp.com</a:t>
            </a:r>
          </a:p>
        </p:txBody>
      </p:sp>
      <p:sp>
        <p:nvSpPr>
          <p:cNvPr id="12" name="Rectangle 11"/>
          <p:cNvSpPr/>
          <p:nvPr userDrawn="1"/>
        </p:nvSpPr>
        <p:spPr>
          <a:xfrm>
            <a:off x="6404456" y="1535112"/>
            <a:ext cx="141115" cy="44823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7"/>
          <p:cNvSpPr>
            <a:spLocks noGrp="1"/>
          </p:cNvSpPr>
          <p:nvPr>
            <p:ph type="body" sz="quarter" idx="41" hasCustomPrompt="1"/>
          </p:nvPr>
        </p:nvSpPr>
        <p:spPr>
          <a:xfrm>
            <a:off x="6737425" y="1535112"/>
            <a:ext cx="4841959" cy="939800"/>
          </a:xfrm>
        </p:spPr>
        <p:txBody>
          <a:bodyPr>
            <a:normAutofit/>
          </a:bodyPr>
          <a:lstStyle>
            <a:lvl1pPr>
              <a:defRPr sz="3200" b="1">
                <a:solidFill>
                  <a:schemeClr val="accent3"/>
                </a:solidFill>
              </a:defRPr>
            </a:lvl1pPr>
          </a:lstStyle>
          <a:p>
            <a:pPr lvl="0"/>
            <a:r>
              <a:rPr lang="en-US" dirty="0"/>
              <a:t>Name</a:t>
            </a:r>
          </a:p>
        </p:txBody>
      </p:sp>
      <p:sp>
        <p:nvSpPr>
          <p:cNvPr id="14"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3263848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7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pic>
        <p:nvPicPr>
          <p:cNvPr id="4" name="Picture 3"/>
          <p:cNvPicPr>
            <a:picLocks noChangeAspect="1"/>
          </p:cNvPicPr>
          <p:nvPr userDrawn="1"/>
        </p:nvPicPr>
        <p:blipFill>
          <a:blip r:embed="rId2">
            <a:duotone>
              <a:prstClr val="black"/>
              <a:schemeClr val="accent3">
                <a:tint val="45000"/>
                <a:satMod val="400000"/>
              </a:schemeClr>
            </a:duotone>
          </a:blip>
          <a:stretch>
            <a:fillRect/>
          </a:stretch>
        </p:blipFill>
        <p:spPr>
          <a:xfrm>
            <a:off x="1" y="-25655"/>
            <a:ext cx="12188824" cy="6382005"/>
          </a:xfrm>
          <a:prstGeom prst="rect">
            <a:avLst/>
          </a:prstGeom>
        </p:spPr>
      </p:pic>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spTree>
    <p:extLst>
      <p:ext uri="{BB962C8B-B14F-4D97-AF65-F5344CB8AC3E}">
        <p14:creationId xmlns:p14="http://schemas.microsoft.com/office/powerpoint/2010/main" val="3867477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8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37826" y="2249169"/>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61301" y="38584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8434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pic>
        <p:nvPicPr>
          <p:cNvPr id="4" name="Picture 3"/>
          <p:cNvPicPr>
            <a:picLocks noChangeAspect="1"/>
          </p:cNvPicPr>
          <p:nvPr userDrawn="1"/>
        </p:nvPicPr>
        <p:blipFill>
          <a:blip r:embed="rId2">
            <a:duotone>
              <a:prstClr val="black"/>
              <a:schemeClr val="tx2">
                <a:tint val="45000"/>
                <a:satMod val="400000"/>
              </a:schemeClr>
            </a:duotone>
          </a:blip>
          <a:stretch>
            <a:fillRect/>
          </a:stretch>
        </p:blipFill>
        <p:spPr>
          <a:xfrm>
            <a:off x="0" y="-1"/>
            <a:ext cx="12188825" cy="6356351"/>
          </a:xfrm>
          <a:prstGeom prst="rect">
            <a:avLst/>
          </a:prstGeom>
        </p:spPr>
      </p:pic>
      <p:sp>
        <p:nvSpPr>
          <p:cNvPr id="7"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spTree>
    <p:extLst>
      <p:ext uri="{BB962C8B-B14F-4D97-AF65-F5344CB8AC3E}">
        <p14:creationId xmlns:p14="http://schemas.microsoft.com/office/powerpoint/2010/main" val="412820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10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5" name="Picture 4"/>
          <p:cNvPicPr>
            <a:picLocks noChangeAspect="1"/>
          </p:cNvPicPr>
          <p:nvPr userDrawn="1"/>
        </p:nvPicPr>
        <p:blipFill>
          <a:blip r:embed="rId2">
            <a:duotone>
              <a:prstClr val="black"/>
              <a:schemeClr val="accent4">
                <a:tint val="45000"/>
                <a:satMod val="400000"/>
              </a:schemeClr>
            </a:duotone>
          </a:blip>
          <a:stretch>
            <a:fillRect/>
          </a:stretch>
        </p:blipFill>
        <p:spPr>
          <a:xfrm>
            <a:off x="-1" y="-18063"/>
            <a:ext cx="12188826" cy="6374413"/>
          </a:xfrm>
          <a:prstGeom prst="rect">
            <a:avLst/>
          </a:prstGeom>
        </p:spPr>
      </p:pic>
    </p:spTree>
    <p:extLst>
      <p:ext uri="{BB962C8B-B14F-4D97-AF65-F5344CB8AC3E}">
        <p14:creationId xmlns:p14="http://schemas.microsoft.com/office/powerpoint/2010/main" val="3012773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11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5" name="Picture 4"/>
          <p:cNvPicPr>
            <a:picLocks noChangeAspect="1"/>
          </p:cNvPicPr>
          <p:nvPr userDrawn="1"/>
        </p:nvPicPr>
        <p:blipFill>
          <a:blip r:embed="rId2">
            <a:duotone>
              <a:prstClr val="black"/>
              <a:schemeClr val="accent1">
                <a:tint val="45000"/>
                <a:satMod val="400000"/>
              </a:schemeClr>
            </a:duotone>
          </a:blip>
          <a:stretch>
            <a:fillRect/>
          </a:stretch>
        </p:blipFill>
        <p:spPr>
          <a:xfrm>
            <a:off x="-1" y="-18063"/>
            <a:ext cx="12188826" cy="6374413"/>
          </a:xfrm>
          <a:prstGeom prst="rect">
            <a:avLst/>
          </a:prstGeom>
        </p:spPr>
      </p:pic>
    </p:spTree>
    <p:extLst>
      <p:ext uri="{BB962C8B-B14F-4D97-AF65-F5344CB8AC3E}">
        <p14:creationId xmlns:p14="http://schemas.microsoft.com/office/powerpoint/2010/main" val="12250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2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5" name="Picture 4"/>
          <p:cNvPicPr>
            <a:picLocks noChangeAspect="1"/>
          </p:cNvPicPr>
          <p:nvPr userDrawn="1"/>
        </p:nvPicPr>
        <p:blipFill>
          <a:blip r:embed="rId2">
            <a:duotone>
              <a:prstClr val="black"/>
              <a:schemeClr val="accent3">
                <a:tint val="45000"/>
                <a:satMod val="400000"/>
              </a:schemeClr>
            </a:duotone>
          </a:blip>
          <a:stretch>
            <a:fillRect/>
          </a:stretch>
        </p:blipFill>
        <p:spPr>
          <a:xfrm>
            <a:off x="-1" y="-18063"/>
            <a:ext cx="12188826" cy="6374413"/>
          </a:xfrm>
          <a:prstGeom prst="rect">
            <a:avLst/>
          </a:prstGeom>
        </p:spPr>
      </p:pic>
    </p:spTree>
    <p:extLst>
      <p:ext uri="{BB962C8B-B14F-4D97-AF65-F5344CB8AC3E}">
        <p14:creationId xmlns:p14="http://schemas.microsoft.com/office/powerpoint/2010/main" val="1059673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9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a:t>Enter section title here</a:t>
            </a:r>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9"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4" name="Picture 3"/>
          <p:cNvPicPr>
            <a:picLocks noChangeAspect="1"/>
          </p:cNvPicPr>
          <p:nvPr userDrawn="1"/>
        </p:nvPicPr>
        <p:blipFill>
          <a:blip r:embed="rId2">
            <a:duotone>
              <a:prstClr val="black"/>
              <a:schemeClr val="accent1">
                <a:tint val="45000"/>
                <a:satMod val="400000"/>
              </a:schemeClr>
            </a:duotone>
          </a:blip>
          <a:stretch>
            <a:fillRect/>
          </a:stretch>
        </p:blipFill>
        <p:spPr>
          <a:xfrm>
            <a:off x="-1" y="0"/>
            <a:ext cx="12188825" cy="6368539"/>
          </a:xfrm>
          <a:prstGeom prst="rect">
            <a:avLst/>
          </a:prstGeom>
        </p:spPr>
      </p:pic>
    </p:spTree>
    <p:extLst>
      <p:ext uri="{BB962C8B-B14F-4D97-AF65-F5344CB8AC3E}">
        <p14:creationId xmlns:p14="http://schemas.microsoft.com/office/powerpoint/2010/main" val="3737866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text columns 2">
    <p:spTree>
      <p:nvGrpSpPr>
        <p:cNvPr id="1" name=""/>
        <p:cNvGrpSpPr/>
        <p:nvPr/>
      </p:nvGrpSpPr>
      <p:grpSpPr>
        <a:xfrm>
          <a:off x="0" y="0"/>
          <a:ext cx="0" cy="0"/>
          <a:chOff x="0" y="0"/>
          <a:chExt cx="0" cy="0"/>
        </a:xfrm>
      </p:grpSpPr>
      <p:sp>
        <p:nvSpPr>
          <p:cNvPr id="8" name="Rectangle 7"/>
          <p:cNvSpPr/>
          <p:nvPr userDrawn="1"/>
        </p:nvSpPr>
        <p:spPr>
          <a:xfrm>
            <a:off x="609441" y="1417638"/>
            <a:ext cx="5383398" cy="82144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a:t>2 columns, 2 colors</a:t>
            </a:r>
          </a:p>
        </p:txBody>
      </p:sp>
      <p:sp>
        <p:nvSpPr>
          <p:cNvPr id="9" name="Rectangle 8"/>
          <p:cNvSpPr/>
          <p:nvPr userDrawn="1"/>
        </p:nvSpPr>
        <p:spPr>
          <a:xfrm>
            <a:off x="6195986" y="1417638"/>
            <a:ext cx="5383398" cy="82144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7"/>
          <p:cNvSpPr>
            <a:spLocks noGrp="1"/>
          </p:cNvSpPr>
          <p:nvPr>
            <p:ph type="body" sz="quarter" idx="13"/>
          </p:nvPr>
        </p:nvSpPr>
        <p:spPr>
          <a:xfrm>
            <a:off x="609601" y="2504916"/>
            <a:ext cx="5383238" cy="3579599"/>
          </a:xfrm>
        </p:spPr>
        <p:txBody>
          <a:bodyPr/>
          <a:lstStyle>
            <a:lvl1pPr marL="0" marR="0" indent="0" algn="l" defTabSz="457200" rtl="0" eaLnBrk="1" fontAlgn="auto" latinLnBrk="0" hangingPunct="1">
              <a:lnSpc>
                <a:spcPct val="120000"/>
              </a:lnSpc>
              <a:spcBef>
                <a:spcPct val="20000"/>
              </a:spcBef>
              <a:spcAft>
                <a:spcPts val="0"/>
              </a:spcAft>
              <a:buClr>
                <a:srgbClr val="6A9E32"/>
              </a:buClr>
              <a:buSzTx/>
              <a:buFontTx/>
              <a:buNone/>
              <a:tabLst/>
              <a:defRPr sz="2800" b="0">
                <a:solidFill>
                  <a:schemeClr val="tx1"/>
                </a:solidFill>
              </a:defRPr>
            </a:lvl1pPr>
            <a:lvl2pPr marL="800100" indent="-342900">
              <a:buClr>
                <a:schemeClr val="accent2"/>
              </a:buClr>
              <a:buFont typeface="Arial" panose="020B0604020202020204" pitchFamily="34" charset="0"/>
              <a:buChar char="•"/>
              <a:defRPr/>
            </a:lvl2pPr>
            <a:lvl3pPr marL="1143000" indent="-228600">
              <a:buClr>
                <a:schemeClr val="accent2"/>
              </a:buClr>
              <a:buFont typeface="Courier New" panose="02070309020205020404" pitchFamily="49" charset="0"/>
              <a:buChar char="o"/>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14"/>
          </p:nvPr>
        </p:nvSpPr>
        <p:spPr>
          <a:xfrm>
            <a:off x="6196146" y="2504917"/>
            <a:ext cx="5383238" cy="3579598"/>
          </a:xfrm>
        </p:spPr>
        <p:txBody>
          <a:bodyPr/>
          <a:lstStyle>
            <a:lvl1pPr marL="0" marR="0" indent="0" algn="l" defTabSz="457200" rtl="0" eaLnBrk="1" fontAlgn="auto" latinLnBrk="0" hangingPunct="1">
              <a:lnSpc>
                <a:spcPct val="120000"/>
              </a:lnSpc>
              <a:spcBef>
                <a:spcPct val="20000"/>
              </a:spcBef>
              <a:spcAft>
                <a:spcPts val="0"/>
              </a:spcAft>
              <a:buClr>
                <a:srgbClr val="6A9E32"/>
              </a:buClr>
              <a:buSzTx/>
              <a:buFontTx/>
              <a:buNone/>
              <a:tabLst/>
              <a:defRPr sz="2800" b="0">
                <a:solidFill>
                  <a:schemeClr val="tx1"/>
                </a:solidFill>
              </a:defRPr>
            </a:lvl1pPr>
            <a:lvl2pPr marL="914400" indent="-457200">
              <a:buClr>
                <a:schemeClr val="accent3"/>
              </a:buClr>
              <a:buFont typeface="Arial" panose="020B0604020202020204" pitchFamily="34" charset="0"/>
              <a:buChar char="•"/>
              <a:defRPr/>
            </a:lvl2pPr>
            <a:lvl3pPr marL="1143000" indent="-228600">
              <a:buClr>
                <a:schemeClr val="accent3"/>
              </a:buClr>
              <a:buFont typeface="Courier New" panose="02070309020205020404" pitchFamily="49" charset="0"/>
              <a:buChar char="o"/>
              <a:defRPr/>
            </a:lvl3pPr>
            <a:lvl4pPr marL="1600200" indent="-228600">
              <a:buClr>
                <a:schemeClr val="accent3"/>
              </a:buClr>
              <a:buFont typeface="Wingdings" panose="05000000000000000000" pitchFamily="2" charset="2"/>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4" name="Text Placeholder 3"/>
          <p:cNvSpPr>
            <a:spLocks noGrp="1"/>
          </p:cNvSpPr>
          <p:nvPr>
            <p:ph type="body" sz="quarter" idx="15" hasCustomPrompt="1"/>
          </p:nvPr>
        </p:nvSpPr>
        <p:spPr>
          <a:xfrm>
            <a:off x="609441" y="1431229"/>
            <a:ext cx="5383398" cy="820737"/>
          </a:xfrm>
          <a:solidFill>
            <a:schemeClr val="accent2"/>
          </a:solidFill>
        </p:spPr>
        <p:txBody>
          <a:bodyPr anchor="ctr"/>
          <a:lstStyle>
            <a:lvl1pPr algn="ctr">
              <a:defRPr b="1">
                <a:solidFill>
                  <a:schemeClr val="bg1"/>
                </a:solidFill>
              </a:defRPr>
            </a:lvl1pPr>
          </a:lstStyle>
          <a:p>
            <a:pPr lvl="0"/>
            <a:r>
              <a:rPr lang="en-US" dirty="0"/>
              <a:t>Column One</a:t>
            </a:r>
          </a:p>
        </p:txBody>
      </p:sp>
      <p:sp>
        <p:nvSpPr>
          <p:cNvPr id="12" name="Text Placeholder 3"/>
          <p:cNvSpPr>
            <a:spLocks noGrp="1"/>
          </p:cNvSpPr>
          <p:nvPr>
            <p:ph type="body" sz="quarter" idx="16" hasCustomPrompt="1"/>
          </p:nvPr>
        </p:nvSpPr>
        <p:spPr>
          <a:xfrm>
            <a:off x="6195986" y="1431229"/>
            <a:ext cx="5383398" cy="820737"/>
          </a:xfrm>
          <a:solidFill>
            <a:schemeClr val="accent3"/>
          </a:solidFill>
        </p:spPr>
        <p:txBody>
          <a:bodyPr anchor="ctr"/>
          <a:lstStyle>
            <a:lvl1pPr algn="ctr">
              <a:defRPr b="1">
                <a:solidFill>
                  <a:schemeClr val="bg1"/>
                </a:solidFill>
              </a:defRPr>
            </a:lvl1pPr>
          </a:lstStyle>
          <a:p>
            <a:pPr lvl="0"/>
            <a:r>
              <a:rPr lang="en-US" dirty="0"/>
              <a:t>Column Two</a:t>
            </a:r>
          </a:p>
        </p:txBody>
      </p:sp>
      <p:sp>
        <p:nvSpPr>
          <p:cNvPr id="10"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350753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6782" y="1535113"/>
            <a:ext cx="10969943" cy="1143000"/>
          </a:xfrm>
        </p:spPr>
        <p:txBody>
          <a:bodyPr>
            <a:normAutofit/>
          </a:bodyPr>
          <a:lstStyle>
            <a:lvl1pPr>
              <a:defRPr sz="3200" baseline="0">
                <a:solidFill>
                  <a:schemeClr val="tx2"/>
                </a:solidFill>
              </a:defRPr>
            </a:lvl1pPr>
          </a:lstStyle>
          <a:p>
            <a:r>
              <a:rPr lang="en-US" dirty="0"/>
              <a:t>Enter section title</a:t>
            </a:r>
          </a:p>
        </p:txBody>
      </p:sp>
      <p:sp>
        <p:nvSpPr>
          <p:cNvPr id="5" name="Text Placeholder 4"/>
          <p:cNvSpPr>
            <a:spLocks noGrp="1"/>
          </p:cNvSpPr>
          <p:nvPr>
            <p:ph type="body" sz="quarter" idx="3" hasCustomPrompt="1"/>
          </p:nvPr>
        </p:nvSpPr>
        <p:spPr>
          <a:xfrm>
            <a:off x="706783" y="2695753"/>
            <a:ext cx="8289312" cy="567861"/>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 here</a:t>
            </a:r>
          </a:p>
        </p:txBody>
      </p:sp>
      <p:sp>
        <p:nvSpPr>
          <p:cNvPr id="10" name="Rectangle 9"/>
          <p:cNvSpPr/>
          <p:nvPr userDrawn="1"/>
        </p:nvSpPr>
        <p:spPr>
          <a:xfrm>
            <a:off x="423342" y="1535113"/>
            <a:ext cx="141115" cy="1143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6"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1330739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Defintion graphic vertical">
    <p:spTree>
      <p:nvGrpSpPr>
        <p:cNvPr id="1" name=""/>
        <p:cNvGrpSpPr/>
        <p:nvPr/>
      </p:nvGrpSpPr>
      <p:grpSpPr>
        <a:xfrm>
          <a:off x="0" y="0"/>
          <a:ext cx="0" cy="0"/>
          <a:chOff x="0" y="0"/>
          <a:chExt cx="0" cy="0"/>
        </a:xfrm>
      </p:grpSpPr>
      <p:sp>
        <p:nvSpPr>
          <p:cNvPr id="5" name="Rectangle 4"/>
          <p:cNvSpPr/>
          <p:nvPr userDrawn="1"/>
        </p:nvSpPr>
        <p:spPr>
          <a:xfrm>
            <a:off x="609441" y="1799398"/>
            <a:ext cx="3394703" cy="162298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419551" y="1799398"/>
            <a:ext cx="3394703" cy="162298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84681" y="1799398"/>
            <a:ext cx="3394703" cy="162298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txBox="1">
            <a:spLocks/>
          </p:cNvSpPr>
          <p:nvPr userDrawn="1"/>
        </p:nvSpPr>
        <p:spPr>
          <a:xfrm>
            <a:off x="609441" y="274638"/>
            <a:ext cx="1096994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baseline="0">
                <a:solidFill>
                  <a:schemeClr val="tx2"/>
                </a:solidFill>
                <a:latin typeface="+mj-lt"/>
                <a:ea typeface="+mj-ea"/>
                <a:cs typeface="+mj-cs"/>
              </a:defRPr>
            </a:lvl1pPr>
          </a:lstStyle>
          <a:p>
            <a:r>
              <a:rPr lang="en-US" dirty="0"/>
              <a:t>Do it yourself graphic</a:t>
            </a:r>
          </a:p>
        </p:txBody>
      </p:sp>
      <p:sp>
        <p:nvSpPr>
          <p:cNvPr id="19" name="Title 1"/>
          <p:cNvSpPr>
            <a:spLocks noGrp="1"/>
          </p:cNvSpPr>
          <p:nvPr>
            <p:ph type="title" hasCustomPrompt="1"/>
          </p:nvPr>
        </p:nvSpPr>
        <p:spPr>
          <a:xfrm>
            <a:off x="609600" y="1929973"/>
            <a:ext cx="3394543" cy="1294951"/>
          </a:xfrm>
        </p:spPr>
        <p:txBody>
          <a:bodyPr>
            <a:normAutofit/>
          </a:bodyPr>
          <a:lstStyle>
            <a:lvl1pPr algn="ctr">
              <a:defRPr sz="2800">
                <a:solidFill>
                  <a:schemeClr val="bg1"/>
                </a:solidFill>
              </a:defRPr>
            </a:lvl1pPr>
          </a:lstStyle>
          <a:p>
            <a:r>
              <a:rPr lang="en-US" dirty="0"/>
              <a:t>Add title</a:t>
            </a:r>
          </a:p>
        </p:txBody>
      </p:sp>
      <p:sp>
        <p:nvSpPr>
          <p:cNvPr id="6" name="Text Placeholder 5"/>
          <p:cNvSpPr>
            <a:spLocks noGrp="1"/>
          </p:cNvSpPr>
          <p:nvPr>
            <p:ph type="body" sz="quarter" idx="13" hasCustomPrompt="1"/>
          </p:nvPr>
        </p:nvSpPr>
        <p:spPr>
          <a:xfrm>
            <a:off x="609600" y="3678238"/>
            <a:ext cx="3394075" cy="1171575"/>
          </a:xfrm>
        </p:spPr>
        <p:txBody>
          <a:bodyPr/>
          <a:lstStyle>
            <a:lvl1pPr algn="ctr">
              <a:defRPr/>
            </a:lvl1pPr>
          </a:lstStyle>
          <a:p>
            <a:pPr lvl="0"/>
            <a:r>
              <a:rPr lang="en-US" dirty="0"/>
              <a:t>Add Description</a:t>
            </a:r>
          </a:p>
        </p:txBody>
      </p:sp>
      <p:sp>
        <p:nvSpPr>
          <p:cNvPr id="18" name="Text Placeholder 5"/>
          <p:cNvSpPr>
            <a:spLocks noGrp="1"/>
          </p:cNvSpPr>
          <p:nvPr>
            <p:ph type="body" sz="quarter" idx="14" hasCustomPrompt="1"/>
          </p:nvPr>
        </p:nvSpPr>
        <p:spPr>
          <a:xfrm>
            <a:off x="4420179" y="3678238"/>
            <a:ext cx="3394075" cy="1171575"/>
          </a:xfrm>
        </p:spPr>
        <p:txBody>
          <a:bodyPr/>
          <a:lstStyle>
            <a:lvl1pPr algn="ctr">
              <a:defRPr/>
            </a:lvl1pPr>
          </a:lstStyle>
          <a:p>
            <a:pPr lvl="0"/>
            <a:r>
              <a:rPr lang="en-US" dirty="0"/>
              <a:t>Add Description</a:t>
            </a:r>
          </a:p>
        </p:txBody>
      </p:sp>
      <p:sp>
        <p:nvSpPr>
          <p:cNvPr id="26" name="Text Placeholder 5"/>
          <p:cNvSpPr>
            <a:spLocks noGrp="1"/>
          </p:cNvSpPr>
          <p:nvPr>
            <p:ph type="body" sz="quarter" idx="15" hasCustomPrompt="1"/>
          </p:nvPr>
        </p:nvSpPr>
        <p:spPr>
          <a:xfrm>
            <a:off x="8185309" y="3678238"/>
            <a:ext cx="3394075" cy="1171575"/>
          </a:xfrm>
        </p:spPr>
        <p:txBody>
          <a:bodyPr/>
          <a:lstStyle>
            <a:lvl1pPr algn="ctr">
              <a:defRPr/>
            </a:lvl1pPr>
          </a:lstStyle>
          <a:p>
            <a:pPr lvl="0"/>
            <a:r>
              <a:rPr lang="en-US" dirty="0"/>
              <a:t>Add Description</a:t>
            </a:r>
          </a:p>
        </p:txBody>
      </p:sp>
      <p:sp>
        <p:nvSpPr>
          <p:cNvPr id="10" name="Text Placeholder 9"/>
          <p:cNvSpPr>
            <a:spLocks noGrp="1"/>
          </p:cNvSpPr>
          <p:nvPr>
            <p:ph type="body" sz="quarter" idx="16" hasCustomPrompt="1"/>
          </p:nvPr>
        </p:nvSpPr>
        <p:spPr>
          <a:xfrm>
            <a:off x="4420180" y="1929973"/>
            <a:ext cx="3394074" cy="1294951"/>
          </a:xfrm>
        </p:spPr>
        <p:txBody>
          <a:bodyPr anchor="ctr"/>
          <a:lstStyle>
            <a:lvl1pPr algn="ctr">
              <a:defRPr b="1">
                <a:solidFill>
                  <a:srgbClr val="FFFFFF"/>
                </a:solidFill>
              </a:defRPr>
            </a:lvl1pPr>
          </a:lstStyle>
          <a:p>
            <a:pPr lvl="0"/>
            <a:r>
              <a:rPr lang="en-US" dirty="0"/>
              <a:t>Add title</a:t>
            </a:r>
          </a:p>
        </p:txBody>
      </p:sp>
      <p:sp>
        <p:nvSpPr>
          <p:cNvPr id="28" name="Text Placeholder 9"/>
          <p:cNvSpPr>
            <a:spLocks noGrp="1"/>
          </p:cNvSpPr>
          <p:nvPr>
            <p:ph type="body" sz="quarter" idx="17" hasCustomPrompt="1"/>
          </p:nvPr>
        </p:nvSpPr>
        <p:spPr>
          <a:xfrm>
            <a:off x="8185309" y="1929973"/>
            <a:ext cx="3394075" cy="1294951"/>
          </a:xfrm>
        </p:spPr>
        <p:txBody>
          <a:bodyPr anchor="ctr"/>
          <a:lstStyle>
            <a:lvl1pPr algn="ctr">
              <a:defRPr b="1">
                <a:solidFill>
                  <a:srgbClr val="FFFFFF"/>
                </a:solidFill>
              </a:defRPr>
            </a:lvl1pPr>
          </a:lstStyle>
          <a:p>
            <a:pPr lvl="0"/>
            <a:r>
              <a:rPr lang="en-US" dirty="0"/>
              <a:t>Add title</a:t>
            </a:r>
          </a:p>
        </p:txBody>
      </p:sp>
      <p:sp>
        <p:nvSpPr>
          <p:cNvPr id="15"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3"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2250551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definition layout horizonta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5325" y="6356351"/>
            <a:ext cx="2844059" cy="365125"/>
          </a:xfrm>
          <a:prstGeom prst="rect">
            <a:avLst/>
          </a:prstGeom>
        </p:spPr>
        <p:txBody>
          <a:bodyPr/>
          <a:lstStyle/>
          <a:p>
            <a:fld id="{F086714A-9EAD-354F-98CD-4A13C82B8838}" type="slidenum">
              <a:rPr lang="en-US" smtClean="0"/>
              <a:pPr/>
              <a:t>‹#›</a:t>
            </a:fld>
            <a:endParaRPr lang="en-US" dirty="0"/>
          </a:p>
        </p:txBody>
      </p:sp>
      <p:sp>
        <p:nvSpPr>
          <p:cNvPr id="5" name="Rectangle 4"/>
          <p:cNvSpPr/>
          <p:nvPr userDrawn="1"/>
        </p:nvSpPr>
        <p:spPr>
          <a:xfrm>
            <a:off x="609441" y="2222785"/>
            <a:ext cx="3394703" cy="8291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09441" y="3528227"/>
            <a:ext cx="3394703" cy="8291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441" y="4851318"/>
            <a:ext cx="3394703" cy="82913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609441" y="274638"/>
            <a:ext cx="10969943" cy="1143000"/>
          </a:xfrm>
        </p:spPr>
        <p:txBody>
          <a:bodyPr/>
          <a:lstStyle>
            <a:lvl1pPr>
              <a:defRPr baseline="0"/>
            </a:lvl1pPr>
          </a:lstStyle>
          <a:p>
            <a:r>
              <a:rPr lang="en-US" dirty="0"/>
              <a:t>Definition/ or chart</a:t>
            </a:r>
          </a:p>
        </p:txBody>
      </p:sp>
      <p:sp>
        <p:nvSpPr>
          <p:cNvPr id="8" name="Text Placeholder 7"/>
          <p:cNvSpPr>
            <a:spLocks noGrp="1"/>
          </p:cNvSpPr>
          <p:nvPr>
            <p:ph type="body" sz="quarter" idx="16" hasCustomPrompt="1"/>
          </p:nvPr>
        </p:nvSpPr>
        <p:spPr>
          <a:xfrm>
            <a:off x="827088" y="2378075"/>
            <a:ext cx="3057525" cy="531813"/>
          </a:xfrm>
        </p:spPr>
        <p:txBody>
          <a:bodyPr anchor="ctr">
            <a:normAutofit/>
          </a:bodyPr>
          <a:lstStyle>
            <a:lvl1pPr algn="ctr">
              <a:defRPr sz="1800" b="1">
                <a:solidFill>
                  <a:srgbClr val="FFFFFF"/>
                </a:solidFill>
              </a:defRPr>
            </a:lvl1pPr>
          </a:lstStyle>
          <a:p>
            <a:pPr lvl="0"/>
            <a:r>
              <a:rPr lang="en-US" dirty="0"/>
              <a:t>Add text</a:t>
            </a:r>
          </a:p>
        </p:txBody>
      </p:sp>
      <p:sp>
        <p:nvSpPr>
          <p:cNvPr id="18" name="Text Placeholder 7"/>
          <p:cNvSpPr>
            <a:spLocks noGrp="1"/>
          </p:cNvSpPr>
          <p:nvPr>
            <p:ph type="body" sz="quarter" idx="17" hasCustomPrompt="1"/>
          </p:nvPr>
        </p:nvSpPr>
        <p:spPr>
          <a:xfrm>
            <a:off x="827088" y="3677680"/>
            <a:ext cx="3057525" cy="531813"/>
          </a:xfrm>
        </p:spPr>
        <p:txBody>
          <a:bodyPr anchor="ctr">
            <a:normAutofit/>
          </a:bodyPr>
          <a:lstStyle>
            <a:lvl1pPr algn="ctr">
              <a:defRPr sz="1800" b="1">
                <a:solidFill>
                  <a:srgbClr val="FFFFFF"/>
                </a:solidFill>
              </a:defRPr>
            </a:lvl1pPr>
          </a:lstStyle>
          <a:p>
            <a:pPr lvl="0"/>
            <a:r>
              <a:rPr lang="en-US" dirty="0"/>
              <a:t>Add text</a:t>
            </a:r>
          </a:p>
        </p:txBody>
      </p:sp>
      <p:sp>
        <p:nvSpPr>
          <p:cNvPr id="19" name="Text Placeholder 7"/>
          <p:cNvSpPr>
            <a:spLocks noGrp="1"/>
          </p:cNvSpPr>
          <p:nvPr>
            <p:ph type="body" sz="quarter" idx="18" hasCustomPrompt="1"/>
          </p:nvPr>
        </p:nvSpPr>
        <p:spPr>
          <a:xfrm>
            <a:off x="827088" y="5021590"/>
            <a:ext cx="3057525" cy="531813"/>
          </a:xfrm>
        </p:spPr>
        <p:txBody>
          <a:bodyPr anchor="ctr">
            <a:normAutofit/>
          </a:bodyPr>
          <a:lstStyle>
            <a:lvl1pPr algn="ctr">
              <a:defRPr sz="1800" b="1">
                <a:solidFill>
                  <a:srgbClr val="FFFFFF"/>
                </a:solidFill>
              </a:defRPr>
            </a:lvl1pPr>
          </a:lstStyle>
          <a:p>
            <a:pPr lvl="0"/>
            <a:r>
              <a:rPr lang="en-US" dirty="0"/>
              <a:t>Add text</a:t>
            </a:r>
          </a:p>
        </p:txBody>
      </p:sp>
      <p:sp>
        <p:nvSpPr>
          <p:cNvPr id="6" name="Text Placeholder 5"/>
          <p:cNvSpPr>
            <a:spLocks noGrp="1"/>
          </p:cNvSpPr>
          <p:nvPr>
            <p:ph type="body" sz="quarter" idx="19" hasCustomPrompt="1"/>
          </p:nvPr>
        </p:nvSpPr>
        <p:spPr>
          <a:xfrm>
            <a:off x="4164013" y="2222500"/>
            <a:ext cx="7150100" cy="828675"/>
          </a:xfrm>
        </p:spPr>
        <p:txBody>
          <a:bodyPr anchor="ctr"/>
          <a:lstStyle/>
          <a:p>
            <a:pPr lvl="0"/>
            <a:r>
              <a:rPr lang="en-US" dirty="0"/>
              <a:t>Add text here</a:t>
            </a:r>
          </a:p>
        </p:txBody>
      </p:sp>
      <p:sp>
        <p:nvSpPr>
          <p:cNvPr id="21" name="Text Placeholder 5"/>
          <p:cNvSpPr>
            <a:spLocks noGrp="1"/>
          </p:cNvSpPr>
          <p:nvPr>
            <p:ph type="body" sz="quarter" idx="20" hasCustomPrompt="1"/>
          </p:nvPr>
        </p:nvSpPr>
        <p:spPr>
          <a:xfrm>
            <a:off x="4164013" y="3540791"/>
            <a:ext cx="7150100" cy="828675"/>
          </a:xfrm>
        </p:spPr>
        <p:txBody>
          <a:bodyPr anchor="ctr"/>
          <a:lstStyle/>
          <a:p>
            <a:pPr lvl="0"/>
            <a:r>
              <a:rPr lang="en-US" dirty="0"/>
              <a:t>Add text here</a:t>
            </a:r>
          </a:p>
        </p:txBody>
      </p:sp>
      <p:sp>
        <p:nvSpPr>
          <p:cNvPr id="22" name="Text Placeholder 5"/>
          <p:cNvSpPr>
            <a:spLocks noGrp="1"/>
          </p:cNvSpPr>
          <p:nvPr>
            <p:ph type="body" sz="quarter" idx="21" hasCustomPrompt="1"/>
          </p:nvPr>
        </p:nvSpPr>
        <p:spPr>
          <a:xfrm>
            <a:off x="4164013" y="4829083"/>
            <a:ext cx="7150100" cy="828675"/>
          </a:xfrm>
        </p:spPr>
        <p:txBody>
          <a:bodyPr anchor="ctr"/>
          <a:lstStyle/>
          <a:p>
            <a:pPr lvl="0"/>
            <a:r>
              <a:rPr lang="en-US" dirty="0"/>
              <a:t>Add text here</a:t>
            </a:r>
          </a:p>
        </p:txBody>
      </p:sp>
      <p:sp>
        <p:nvSpPr>
          <p:cNvPr id="13"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360674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BCMS">
    <p:spTree>
      <p:nvGrpSpPr>
        <p:cNvPr id="1" name=""/>
        <p:cNvGrpSpPr/>
        <p:nvPr/>
      </p:nvGrpSpPr>
      <p:grpSpPr>
        <a:xfrm>
          <a:off x="0" y="0"/>
          <a:ext cx="0" cy="0"/>
          <a:chOff x="0" y="0"/>
          <a:chExt cx="0" cy="0"/>
        </a:xfrm>
      </p:grpSpPr>
      <p:sp>
        <p:nvSpPr>
          <p:cNvPr id="8" name="Rectangle 7"/>
          <p:cNvSpPr/>
          <p:nvPr userDrawn="1"/>
        </p:nvSpPr>
        <p:spPr>
          <a:xfrm>
            <a:off x="0" y="0"/>
            <a:ext cx="12188825" cy="635635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flipH="1">
            <a:off x="890651" y="1559206"/>
            <a:ext cx="151105" cy="3836575"/>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BFK_arrows-01.png"/>
          <p:cNvPicPr>
            <a:picLocks noChangeAspect="1"/>
          </p:cNvPicPr>
          <p:nvPr userDrawn="1"/>
        </p:nvPicPr>
        <p:blipFill>
          <a:blip r:embed="rId2">
            <a:alphaModFix amt="38000"/>
            <a:lum bright="100000"/>
            <a:extLst>
              <a:ext uri="{28A0092B-C50C-407E-A947-70E740481C1C}">
                <a14:useLocalDpi xmlns:a14="http://schemas.microsoft.com/office/drawing/2010/main" val="0"/>
              </a:ext>
            </a:extLst>
          </a:blip>
          <a:stretch>
            <a:fillRect/>
          </a:stretch>
        </p:blipFill>
        <p:spPr>
          <a:xfrm>
            <a:off x="4071587" y="511007"/>
            <a:ext cx="727407" cy="727407"/>
          </a:xfrm>
          <a:prstGeom prst="rect">
            <a:avLst/>
          </a:prstGeom>
        </p:spPr>
      </p:pic>
      <p:sp>
        <p:nvSpPr>
          <p:cNvPr id="10" name="TextBox 9"/>
          <p:cNvSpPr txBox="1"/>
          <p:nvPr userDrawn="1"/>
        </p:nvSpPr>
        <p:spPr>
          <a:xfrm>
            <a:off x="1523132" y="1395302"/>
            <a:ext cx="9764444" cy="4413516"/>
          </a:xfrm>
          <a:prstGeom prst="rect">
            <a:avLst/>
          </a:prstGeom>
          <a:noFill/>
        </p:spPr>
        <p:txBody>
          <a:bodyPr wrap="square" rtlCol="0">
            <a:spAutoFit/>
          </a:bodyPr>
          <a:lstStyle/>
          <a:p>
            <a:pPr lvl="0">
              <a:lnSpc>
                <a:spcPct val="120000"/>
              </a:lnSpc>
            </a:pPr>
            <a:r>
              <a:rPr lang="en-US" b="1" dirty="0">
                <a:solidFill>
                  <a:srgbClr val="FFFFFF"/>
                </a:solidFill>
              </a:rPr>
              <a:t>Business and Clinical Management Services (BCMS) is a national organization dedicated to providing practice operations and compliance consultation, solutions and  services to private practice physical</a:t>
            </a:r>
            <a:r>
              <a:rPr lang="en-US" b="1" baseline="0" dirty="0">
                <a:solidFill>
                  <a:srgbClr val="FFFFFF"/>
                </a:solidFill>
              </a:rPr>
              <a:t> therapists.  </a:t>
            </a:r>
            <a:endParaRPr lang="en-US" b="1" dirty="0">
              <a:solidFill>
                <a:srgbClr val="FFFFFF"/>
              </a:solidFill>
            </a:endParaRPr>
          </a:p>
          <a:p>
            <a:pPr lvl="0">
              <a:lnSpc>
                <a:spcPct val="120000"/>
              </a:lnSpc>
            </a:pPr>
            <a:endParaRPr lang="en-US" b="1" dirty="0">
              <a:solidFill>
                <a:srgbClr val="FFFFFF"/>
              </a:solidFill>
            </a:endParaRPr>
          </a:p>
          <a:p>
            <a:pPr lvl="0">
              <a:lnSpc>
                <a:spcPct val="120000"/>
              </a:lnSpc>
            </a:pPr>
            <a:r>
              <a:rPr lang="en-US" b="1" dirty="0">
                <a:solidFill>
                  <a:srgbClr val="FFFFFF"/>
                </a:solidFill>
              </a:rPr>
              <a:t>We believe in the power of sharing</a:t>
            </a:r>
            <a:r>
              <a:rPr lang="en-US" b="1" baseline="0" dirty="0">
                <a:solidFill>
                  <a:srgbClr val="FFFFFF"/>
                </a:solidFill>
              </a:rPr>
              <a:t> expertise</a:t>
            </a:r>
            <a:r>
              <a:rPr lang="en-US" b="1" dirty="0">
                <a:solidFill>
                  <a:srgbClr val="FFFFFF"/>
                </a:solidFill>
              </a:rPr>
              <a:t>. We know that by helping practices to become their best, we have the opportunity to improve</a:t>
            </a:r>
            <a:r>
              <a:rPr lang="en-US" b="1" baseline="0" dirty="0">
                <a:solidFill>
                  <a:srgbClr val="FFFFFF"/>
                </a:solidFill>
              </a:rPr>
              <a:t> outcomes for patients</a:t>
            </a:r>
            <a:r>
              <a:rPr lang="en-US" b="1" dirty="0">
                <a:solidFill>
                  <a:srgbClr val="FFFFFF"/>
                </a:solidFill>
              </a:rPr>
              <a:t>.</a:t>
            </a:r>
            <a:r>
              <a:rPr lang="en-US" b="1" baseline="0" dirty="0">
                <a:solidFill>
                  <a:srgbClr val="FFFFFF"/>
                </a:solidFill>
              </a:rPr>
              <a:t> </a:t>
            </a:r>
            <a:r>
              <a:rPr lang="en-US" b="1" dirty="0">
                <a:solidFill>
                  <a:srgbClr val="FFFFFF"/>
                </a:solidFill>
              </a:rPr>
              <a:t>Everything we do is guided by this common belief.</a:t>
            </a:r>
          </a:p>
          <a:p>
            <a:pPr lvl="0">
              <a:lnSpc>
                <a:spcPct val="120000"/>
              </a:lnSpc>
            </a:pPr>
            <a:endParaRPr lang="en-US" b="1" dirty="0">
              <a:solidFill>
                <a:srgbClr val="FFFFFF"/>
              </a:solidFill>
            </a:endParaRPr>
          </a:p>
          <a:p>
            <a:pPr lvl="0">
              <a:lnSpc>
                <a:spcPct val="120000"/>
              </a:lnSpc>
            </a:pPr>
            <a:r>
              <a:rPr lang="en-US" sz="1800" b="1" kern="1200" dirty="0">
                <a:solidFill>
                  <a:srgbClr val="FFFFFF"/>
                </a:solidFill>
                <a:latin typeface="+mn-lt"/>
                <a:ea typeface="+mn-ea"/>
                <a:cs typeface="+mn-cs"/>
              </a:rPr>
              <a:t>With headquarters in Houston,</a:t>
            </a:r>
            <a:r>
              <a:rPr lang="en-US" sz="1800" b="1" kern="1200" baseline="0" dirty="0">
                <a:solidFill>
                  <a:srgbClr val="FFFFFF"/>
                </a:solidFill>
                <a:latin typeface="+mn-lt"/>
                <a:ea typeface="+mn-ea"/>
                <a:cs typeface="+mn-cs"/>
              </a:rPr>
              <a:t> Texas</a:t>
            </a:r>
            <a:r>
              <a:rPr lang="en-US" sz="1800" b="1" kern="1200" dirty="0">
                <a:solidFill>
                  <a:srgbClr val="FFFFFF"/>
                </a:solidFill>
                <a:latin typeface="+mn-lt"/>
                <a:ea typeface="+mn-ea"/>
                <a:cs typeface="+mn-cs"/>
              </a:rPr>
              <a:t>, our passionate team of competent,</a:t>
            </a:r>
            <a:r>
              <a:rPr lang="en-US" sz="1800" b="1" kern="1200" baseline="0" dirty="0">
                <a:solidFill>
                  <a:srgbClr val="FFFFFF"/>
                </a:solidFill>
                <a:latin typeface="+mn-lt"/>
                <a:ea typeface="+mn-ea"/>
                <a:cs typeface="+mn-cs"/>
              </a:rPr>
              <a:t> personable and seasoned professionals currently provides services and solutions</a:t>
            </a:r>
            <a:r>
              <a:rPr lang="en-US" sz="1800" b="1" kern="1200" dirty="0">
                <a:solidFill>
                  <a:srgbClr val="FFFFFF"/>
                </a:solidFill>
                <a:latin typeface="+mn-lt"/>
                <a:ea typeface="+mn-ea"/>
                <a:cs typeface="+mn-cs"/>
              </a:rPr>
              <a:t> in</a:t>
            </a:r>
            <a:r>
              <a:rPr lang="en-US" sz="1800" b="1" kern="1200" baseline="0" dirty="0">
                <a:solidFill>
                  <a:srgbClr val="FFFFFF"/>
                </a:solidFill>
                <a:latin typeface="+mn-lt"/>
                <a:ea typeface="+mn-ea"/>
                <a:cs typeface="+mn-cs"/>
              </a:rPr>
              <a:t> four focus areas: Practice-Specific Compliance Consultation, Guidance &amp; Resources, Compliance Policy &amp; Procedure Manuals, and Educational Presentations. </a:t>
            </a:r>
            <a:br>
              <a:rPr lang="en-US" sz="1800" b="1" kern="1200" dirty="0">
                <a:solidFill>
                  <a:srgbClr val="FFFFFF"/>
                </a:solidFill>
                <a:latin typeface="+mn-lt"/>
                <a:ea typeface="+mn-ea"/>
                <a:cs typeface="+mn-cs"/>
              </a:rPr>
            </a:br>
            <a:endParaRPr lang="en-US" sz="1800" b="1" kern="1200" dirty="0">
              <a:solidFill>
                <a:srgbClr val="FFFFFF"/>
              </a:solidFill>
              <a:latin typeface="+mn-lt"/>
              <a:ea typeface="+mn-ea"/>
              <a:cs typeface="+mn-cs"/>
            </a:endParaRPr>
          </a:p>
        </p:txBody>
      </p:sp>
      <p:sp>
        <p:nvSpPr>
          <p:cNvPr id="11" name="Title 1"/>
          <p:cNvSpPr txBox="1">
            <a:spLocks/>
          </p:cNvSpPr>
          <p:nvPr userDrawn="1"/>
        </p:nvSpPr>
        <p:spPr>
          <a:xfrm>
            <a:off x="727269" y="252302"/>
            <a:ext cx="1096994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FFFFFF"/>
                </a:solidFill>
                <a:latin typeface="+mj-lt"/>
                <a:ea typeface="+mj-ea"/>
                <a:cs typeface="+mj-cs"/>
              </a:defRPr>
            </a:lvl1pPr>
          </a:lstStyle>
          <a:p>
            <a:r>
              <a:rPr lang="en-US" dirty="0"/>
              <a:t>About BCMS</a:t>
            </a:r>
          </a:p>
        </p:txBody>
      </p:sp>
      <p:sp>
        <p:nvSpPr>
          <p:cNvPr id="12"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3"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pic>
        <p:nvPicPr>
          <p:cNvPr id="2" name="Picture 1"/>
          <p:cNvPicPr>
            <a:picLocks noChangeAspect="1"/>
          </p:cNvPicPr>
          <p:nvPr userDrawn="1"/>
        </p:nvPicPr>
        <p:blipFill>
          <a:blip r:embed="rId3"/>
          <a:stretch>
            <a:fillRect/>
          </a:stretch>
        </p:blipFill>
        <p:spPr>
          <a:xfrm>
            <a:off x="10260962" y="5109327"/>
            <a:ext cx="1507990" cy="1146073"/>
          </a:xfrm>
          <a:prstGeom prst="rect">
            <a:avLst/>
          </a:prstGeom>
        </p:spPr>
      </p:pic>
    </p:spTree>
    <p:extLst>
      <p:ext uri="{BB962C8B-B14F-4D97-AF65-F5344CB8AC3E}">
        <p14:creationId xmlns:p14="http://schemas.microsoft.com/office/powerpoint/2010/main" val="4198772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735325" y="6356351"/>
            <a:ext cx="2844059" cy="365125"/>
          </a:xfrm>
          <a:prstGeom prst="rect">
            <a:avLst/>
          </a:prstGeom>
        </p:spPr>
        <p:txBody>
          <a:bodyPr/>
          <a:lstStyle/>
          <a:p>
            <a:fld id="{F086714A-9EAD-354F-98CD-4A13C82B8838}" type="slidenum">
              <a:rPr lang="en-US" smtClean="0"/>
              <a:pPr/>
              <a:t>‹#›</a:t>
            </a:fld>
            <a:endParaRPr lang="en-US" dirty="0"/>
          </a:p>
        </p:txBody>
      </p:sp>
      <p:sp>
        <p:nvSpPr>
          <p:cNvPr id="9" name="Rectangle 8"/>
          <p:cNvSpPr/>
          <p:nvPr userDrawn="1"/>
        </p:nvSpPr>
        <p:spPr>
          <a:xfrm>
            <a:off x="4674441" y="3605410"/>
            <a:ext cx="2804664"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4011505" y="3840182"/>
            <a:ext cx="4051897" cy="523220"/>
          </a:xfrm>
          <a:prstGeom prst="rect">
            <a:avLst/>
          </a:prstGeom>
          <a:noFill/>
        </p:spPr>
        <p:txBody>
          <a:bodyPr wrap="square" rtlCol="0">
            <a:spAutoFit/>
          </a:bodyPr>
          <a:lstStyle/>
          <a:p>
            <a:pPr algn="ctr"/>
            <a:r>
              <a:rPr lang="en-US" sz="2800" b="1" dirty="0">
                <a:solidFill>
                  <a:srgbClr val="0B495F"/>
                </a:solidFill>
              </a:rPr>
              <a:t>QUESTIONS?</a:t>
            </a:r>
          </a:p>
        </p:txBody>
      </p:sp>
      <p:pic>
        <p:nvPicPr>
          <p:cNvPr id="14" name="Picture 13" descr="question-mark-NAVY ICON.png"/>
          <p:cNvPicPr>
            <a:picLocks noChangeAspect="1"/>
          </p:cNvPicPr>
          <p:nvPr userDrawn="1"/>
        </p:nvPicPr>
        <p:blipFill>
          <a:blip r:embed="rId2"/>
          <a:stretch>
            <a:fillRect/>
          </a:stretch>
        </p:blipFill>
        <p:spPr>
          <a:xfrm>
            <a:off x="5398377" y="2101755"/>
            <a:ext cx="1316322" cy="1316322"/>
          </a:xfrm>
          <a:prstGeom prst="rect">
            <a:avLst/>
          </a:prstGeom>
        </p:spPr>
      </p:pic>
      <p:sp>
        <p:nvSpPr>
          <p:cNvPr id="8" name="Footer Placeholder 4"/>
          <p:cNvSpPr>
            <a:spLocks noGrp="1"/>
          </p:cNvSpPr>
          <p:nvPr>
            <p:ph type="ftr" sz="quarter" idx="11"/>
          </p:nvPr>
        </p:nvSpPr>
        <p:spPr>
          <a:xfrm>
            <a:off x="4126640" y="6492875"/>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2566692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735325" y="6356351"/>
            <a:ext cx="2844059" cy="365125"/>
          </a:xfrm>
          <a:prstGeom prst="rect">
            <a:avLst/>
          </a:prstGeom>
        </p:spPr>
        <p:txBody>
          <a:bodyPr/>
          <a:lstStyle/>
          <a:p>
            <a:fld id="{F086714A-9EAD-354F-98CD-4A13C82B8838}" type="slidenum">
              <a:rPr lang="en-US" smtClean="0"/>
              <a:pPr/>
              <a:t>‹#›</a:t>
            </a:fld>
            <a:endParaRPr lang="en-US" dirty="0"/>
          </a:p>
        </p:txBody>
      </p:sp>
      <p:sp>
        <p:nvSpPr>
          <p:cNvPr id="9" name="Rectangle 8"/>
          <p:cNvSpPr/>
          <p:nvPr userDrawn="1"/>
        </p:nvSpPr>
        <p:spPr>
          <a:xfrm>
            <a:off x="4674441" y="2573023"/>
            <a:ext cx="2804664"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4030588" y="2890335"/>
            <a:ext cx="4051897" cy="523220"/>
          </a:xfrm>
          <a:prstGeom prst="rect">
            <a:avLst/>
          </a:prstGeom>
          <a:noFill/>
        </p:spPr>
        <p:txBody>
          <a:bodyPr wrap="square" rtlCol="0">
            <a:spAutoFit/>
          </a:bodyPr>
          <a:lstStyle/>
          <a:p>
            <a:pPr algn="ctr"/>
            <a:r>
              <a:rPr lang="en-US" sz="2800" b="1" dirty="0">
                <a:solidFill>
                  <a:srgbClr val="0B495F"/>
                </a:solidFill>
              </a:rPr>
              <a:t>QUESTIONS?</a:t>
            </a:r>
          </a:p>
        </p:txBody>
      </p:sp>
      <p:pic>
        <p:nvPicPr>
          <p:cNvPr id="14" name="Picture 13" descr="question-mark-NAVY ICON.png"/>
          <p:cNvPicPr>
            <a:picLocks noChangeAspect="1"/>
          </p:cNvPicPr>
          <p:nvPr userDrawn="1"/>
        </p:nvPicPr>
        <p:blipFill>
          <a:blip r:embed="rId2"/>
          <a:stretch>
            <a:fillRect/>
          </a:stretch>
        </p:blipFill>
        <p:spPr>
          <a:xfrm>
            <a:off x="5398377" y="961213"/>
            <a:ext cx="1316322" cy="1316322"/>
          </a:xfrm>
          <a:prstGeom prst="rect">
            <a:avLst/>
          </a:prstGeom>
        </p:spPr>
      </p:pic>
      <p:sp>
        <p:nvSpPr>
          <p:cNvPr id="8" name="Footer Placeholder 4"/>
          <p:cNvSpPr>
            <a:spLocks noGrp="1"/>
          </p:cNvSpPr>
          <p:nvPr>
            <p:ph type="ftr" sz="quarter" idx="11"/>
          </p:nvPr>
        </p:nvSpPr>
        <p:spPr>
          <a:xfrm>
            <a:off x="4126640" y="6492875"/>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
        <p:nvSpPr>
          <p:cNvPr id="11" name="Content Placeholder 2"/>
          <p:cNvSpPr txBox="1">
            <a:spLocks/>
          </p:cNvSpPr>
          <p:nvPr userDrawn="1"/>
        </p:nvSpPr>
        <p:spPr bwMode="auto">
          <a:xfrm>
            <a:off x="724830" y="3896835"/>
            <a:ext cx="10854554" cy="245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90000"/>
              <a:buFont typeface="Symbol" panose="050501020107060205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ct val="0"/>
              </a:spcAft>
              <a:buClr>
                <a:srgbClr val="FFCC66"/>
              </a:buClr>
              <a:buSzPct val="90000"/>
              <a:buFont typeface="Symbol" panose="05050102010706020507" pitchFamily="18" charset="2"/>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We will gladly entertain questions that are specific to this webinar. </a:t>
            </a:r>
          </a:p>
          <a:p>
            <a:pPr marL="0" marR="0" lvl="0" indent="0" algn="ctr" defTabSz="914400" rtl="0" eaLnBrk="0" fontAlgn="base" latinLnBrk="0" hangingPunct="0">
              <a:lnSpc>
                <a:spcPct val="100000"/>
              </a:lnSpc>
              <a:spcBef>
                <a:spcPts val="0"/>
              </a:spcBef>
              <a:spcAft>
                <a:spcPct val="0"/>
              </a:spcAft>
              <a:buClr>
                <a:srgbClr val="FFCC66"/>
              </a:buClr>
              <a:buSzPct val="90000"/>
              <a:buFont typeface="Symbol" panose="05050102010706020507" pitchFamily="18" charset="2"/>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
                <a:srgbClr val="FFCC66"/>
              </a:buClr>
              <a:buSzPct val="90000"/>
              <a:buFont typeface="Symbol" panose="05050102010706020507" pitchFamily="18" charset="2"/>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Please email your questions to Mary Daulong at </a:t>
            </a:r>
            <a:r>
              <a:rPr kumimoji="0" lang="en-US" sz="2200" b="0" i="0" u="none" strike="noStrike" kern="1200" cap="none" spc="0" normalizeH="0" baseline="0" noProof="0" dirty="0">
                <a:ln>
                  <a:noFill/>
                </a:ln>
                <a:solidFill>
                  <a:schemeClr val="tx1"/>
                </a:solidFill>
                <a:effectLst/>
                <a:uLnTx/>
                <a:uFillTx/>
                <a:latin typeface="+mn-lt"/>
                <a:ea typeface="+mn-ea"/>
                <a:cs typeface="+mn-cs"/>
                <a:hlinkClick r:id="rId3"/>
              </a:rPr>
              <a:t>daulongm@bcmscomp.com</a:t>
            </a:r>
            <a:r>
              <a:rPr kumimoji="0" lang="en-US" sz="22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Kindly include the name of the webinar in the email subject line</a:t>
            </a:r>
          </a:p>
        </p:txBody>
      </p:sp>
    </p:spTree>
    <p:extLst>
      <p:ext uri="{BB962C8B-B14F-4D97-AF65-F5344CB8AC3E}">
        <p14:creationId xmlns:p14="http://schemas.microsoft.com/office/powerpoint/2010/main" val="3981858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1689100" y="2984385"/>
            <a:ext cx="3390900" cy="384175"/>
          </a:xfrm>
        </p:spPr>
        <p:txBody>
          <a:bodyPr>
            <a:noAutofit/>
          </a:bodyPr>
          <a:lstStyle>
            <a:lvl1pPr>
              <a:defRPr sz="1800" b="1">
                <a:solidFill>
                  <a:srgbClr val="0B495F"/>
                </a:solidFill>
              </a:defRPr>
            </a:lvl1pPr>
          </a:lstStyle>
          <a:p>
            <a:pPr lvl="0"/>
            <a:r>
              <a:rPr lang="en-US" dirty="0"/>
              <a:t>Insert email</a:t>
            </a:r>
          </a:p>
        </p:txBody>
      </p:sp>
      <p:sp>
        <p:nvSpPr>
          <p:cNvPr id="25" name="Text Placeholder 6"/>
          <p:cNvSpPr>
            <a:spLocks noGrp="1"/>
          </p:cNvSpPr>
          <p:nvPr>
            <p:ph type="body" sz="quarter" idx="13" hasCustomPrompt="1"/>
          </p:nvPr>
        </p:nvSpPr>
        <p:spPr>
          <a:xfrm>
            <a:off x="1689100" y="3575412"/>
            <a:ext cx="3390900" cy="384175"/>
          </a:xfrm>
        </p:spPr>
        <p:txBody>
          <a:bodyPr>
            <a:noAutofit/>
          </a:bodyPr>
          <a:lstStyle>
            <a:lvl1pPr>
              <a:defRPr sz="1800" b="1">
                <a:solidFill>
                  <a:srgbClr val="0B495F"/>
                </a:solidFill>
              </a:defRPr>
            </a:lvl1pPr>
          </a:lstStyle>
          <a:p>
            <a:pPr lvl="0"/>
            <a:r>
              <a:rPr lang="en-US" dirty="0"/>
              <a:t>Insert phone</a:t>
            </a:r>
          </a:p>
        </p:txBody>
      </p:sp>
      <p:sp>
        <p:nvSpPr>
          <p:cNvPr id="27" name="Text Placeholder 6"/>
          <p:cNvSpPr>
            <a:spLocks noGrp="1"/>
          </p:cNvSpPr>
          <p:nvPr>
            <p:ph type="body" sz="quarter" idx="14" hasCustomPrompt="1"/>
          </p:nvPr>
        </p:nvSpPr>
        <p:spPr>
          <a:xfrm>
            <a:off x="1689100" y="4245357"/>
            <a:ext cx="2806700" cy="384175"/>
          </a:xfrm>
        </p:spPr>
        <p:txBody>
          <a:bodyPr>
            <a:noAutofit/>
          </a:bodyPr>
          <a:lstStyle>
            <a:lvl1pPr>
              <a:defRPr sz="1800" b="1">
                <a:solidFill>
                  <a:srgbClr val="0B495F"/>
                </a:solidFill>
              </a:defRPr>
            </a:lvl1pPr>
          </a:lstStyle>
          <a:p>
            <a:pPr lvl="0"/>
            <a:r>
              <a:rPr lang="en-US" dirty="0"/>
              <a:t>@</a:t>
            </a:r>
            <a:r>
              <a:rPr lang="en-US" dirty="0" err="1"/>
              <a:t>bcmscomp</a:t>
            </a:r>
            <a:endParaRPr lang="en-US" dirty="0"/>
          </a:p>
        </p:txBody>
      </p:sp>
      <p:sp>
        <p:nvSpPr>
          <p:cNvPr id="5" name="TextBox 4"/>
          <p:cNvSpPr txBox="1"/>
          <p:nvPr userDrawn="1"/>
        </p:nvSpPr>
        <p:spPr>
          <a:xfrm>
            <a:off x="593937" y="584200"/>
            <a:ext cx="10493163" cy="646331"/>
          </a:xfrm>
          <a:prstGeom prst="rect">
            <a:avLst/>
          </a:prstGeom>
          <a:noFill/>
        </p:spPr>
        <p:txBody>
          <a:bodyPr wrap="square" rtlCol="0">
            <a:spAutoFit/>
          </a:bodyPr>
          <a:lstStyle/>
          <a:p>
            <a:r>
              <a:rPr lang="en-US" sz="3600" b="1" dirty="0">
                <a:solidFill>
                  <a:srgbClr val="0B495F"/>
                </a:solidFill>
              </a:rPr>
              <a:t>Contact or Connect with us</a:t>
            </a:r>
          </a:p>
        </p:txBody>
      </p:sp>
      <p:sp>
        <p:nvSpPr>
          <p:cNvPr id="9" name="Text Placeholder 8"/>
          <p:cNvSpPr>
            <a:spLocks noGrp="1"/>
          </p:cNvSpPr>
          <p:nvPr>
            <p:ph type="body" sz="quarter" idx="15" hasCustomPrompt="1"/>
          </p:nvPr>
        </p:nvSpPr>
        <p:spPr>
          <a:xfrm>
            <a:off x="1047750" y="2130425"/>
            <a:ext cx="4032250" cy="701675"/>
          </a:xfrm>
        </p:spPr>
        <p:txBody>
          <a:bodyPr>
            <a:normAutofit/>
          </a:bodyPr>
          <a:lstStyle>
            <a:lvl1pPr>
              <a:defRPr sz="2800" b="1">
                <a:solidFill>
                  <a:schemeClr val="accent3"/>
                </a:solidFill>
              </a:defRPr>
            </a:lvl1pPr>
          </a:lstStyle>
          <a:p>
            <a:pPr lvl="0"/>
            <a:r>
              <a:rPr lang="en-US" dirty="0"/>
              <a:t>Name</a:t>
            </a:r>
          </a:p>
        </p:txBody>
      </p:sp>
      <p:sp>
        <p:nvSpPr>
          <p:cNvPr id="8"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18" name="Picture 17" descr="twit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0" y="4192138"/>
            <a:ext cx="323083" cy="437394"/>
          </a:xfrm>
          <a:prstGeom prst="rect">
            <a:avLst/>
          </a:prstGeom>
        </p:spPr>
      </p:pic>
      <p:pic>
        <p:nvPicPr>
          <p:cNvPr id="19" name="Picture 18" descr="emai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50" y="2984385"/>
            <a:ext cx="557198" cy="404174"/>
          </a:xfrm>
          <a:prstGeom prst="rect">
            <a:avLst/>
          </a:prstGeom>
        </p:spPr>
      </p:pic>
      <p:pic>
        <p:nvPicPr>
          <p:cNvPr id="20" name="Picture 19" descr="pho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750" y="3497926"/>
            <a:ext cx="266610" cy="565141"/>
          </a:xfrm>
          <a:prstGeom prst="rect">
            <a:avLst/>
          </a:prstGeom>
        </p:spPr>
      </p:pic>
      <p:sp>
        <p:nvSpPr>
          <p:cNvPr id="21" name="Rectangle 20"/>
          <p:cNvSpPr/>
          <p:nvPr userDrawn="1"/>
        </p:nvSpPr>
        <p:spPr>
          <a:xfrm>
            <a:off x="530244" y="2130425"/>
            <a:ext cx="105864" cy="2654399"/>
          </a:xfrm>
          <a:prstGeom prst="rect">
            <a:avLst/>
          </a:prstGeom>
          <a:solidFill>
            <a:schemeClr val="tx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 Placeholder 6"/>
          <p:cNvSpPr>
            <a:spLocks noGrp="1"/>
          </p:cNvSpPr>
          <p:nvPr userDrawn="1">
            <p:ph type="body" sz="quarter" idx="17"/>
          </p:nvPr>
        </p:nvSpPr>
        <p:spPr>
          <a:xfrm>
            <a:off x="6384256" y="2984385"/>
            <a:ext cx="5107159" cy="1039091"/>
          </a:xfrm>
        </p:spPr>
        <p:txBody>
          <a:bodyPr>
            <a:noAutofit/>
          </a:bodyPr>
          <a:lstStyle>
            <a:lvl1pPr>
              <a:lnSpc>
                <a:spcPct val="100000"/>
              </a:lnSpc>
              <a:spcBef>
                <a:spcPts val="0"/>
              </a:spcBef>
              <a:defRPr sz="1800" b="1">
                <a:solidFill>
                  <a:schemeClr val="tx2"/>
                </a:solidFill>
              </a:defRPr>
            </a:lvl1pPr>
          </a:lstStyle>
          <a:p>
            <a:pPr>
              <a:buNone/>
            </a:pPr>
            <a:r>
              <a:rPr lang="en-US" dirty="0">
                <a:latin typeface="Arial" pitchFamily="34" charset="0"/>
                <a:cs typeface="Arial" pitchFamily="34" charset="0"/>
              </a:rPr>
              <a:t>15814 Champion Forest Drive</a:t>
            </a:r>
          </a:p>
          <a:p>
            <a:pPr>
              <a:buNone/>
            </a:pPr>
            <a:r>
              <a:rPr lang="en-US" dirty="0">
                <a:latin typeface="Arial" pitchFamily="34" charset="0"/>
                <a:cs typeface="Arial" pitchFamily="34" charset="0"/>
              </a:rPr>
              <a:t>Suite 240</a:t>
            </a:r>
          </a:p>
          <a:p>
            <a:pPr>
              <a:buNone/>
            </a:pPr>
            <a:r>
              <a:rPr lang="en-US" dirty="0">
                <a:latin typeface="Arial" pitchFamily="34" charset="0"/>
                <a:cs typeface="Arial" pitchFamily="34" charset="0"/>
              </a:rPr>
              <a:t>Spring, TX 77379</a:t>
            </a:r>
          </a:p>
        </p:txBody>
      </p:sp>
      <p:sp>
        <p:nvSpPr>
          <p:cNvPr id="29" name="Text Placeholder 7"/>
          <p:cNvSpPr>
            <a:spLocks noGrp="1"/>
          </p:cNvSpPr>
          <p:nvPr userDrawn="1">
            <p:ph type="body" sz="quarter" idx="18"/>
          </p:nvPr>
        </p:nvSpPr>
        <p:spPr>
          <a:xfrm>
            <a:off x="3902964" y="5104339"/>
            <a:ext cx="3920836" cy="437478"/>
          </a:xfrm>
        </p:spPr>
        <p:txBody>
          <a:bodyPr/>
          <a:lstStyle>
            <a:lvl1pPr algn="ctr">
              <a:defRPr b="1">
                <a:solidFill>
                  <a:schemeClr val="accent3"/>
                </a:solidFill>
              </a:defRPr>
            </a:lvl1pPr>
          </a:lstStyle>
          <a:p>
            <a:pPr>
              <a:buNone/>
            </a:pPr>
            <a:r>
              <a:rPr lang="en-US" sz="2400" dirty="0">
                <a:latin typeface="Arial" pitchFamily="34" charset="0"/>
                <a:cs typeface="Arial" pitchFamily="34" charset="0"/>
              </a:rPr>
              <a:t>www.bcmscomp.com</a:t>
            </a:r>
          </a:p>
        </p:txBody>
      </p:sp>
      <p:pic>
        <p:nvPicPr>
          <p:cNvPr id="31" name="Picture 30" descr="Asset 1.png"/>
          <p:cNvPicPr>
            <a:picLocks noChangeAspect="1"/>
          </p:cNvPicPr>
          <p:nvPr userDrawn="1"/>
        </p:nvPicPr>
        <p:blipFill>
          <a:blip r:embed="rId5"/>
          <a:stretch>
            <a:fillRect/>
          </a:stretch>
        </p:blipFill>
        <p:spPr>
          <a:xfrm>
            <a:off x="10044752" y="315271"/>
            <a:ext cx="1446663" cy="1099464"/>
          </a:xfrm>
          <a:prstGeom prst="rect">
            <a:avLst/>
          </a:prstGeom>
        </p:spPr>
      </p:pic>
      <p:sp>
        <p:nvSpPr>
          <p:cNvPr id="15" name="Slide Number Placeholder 6"/>
          <p:cNvSpPr>
            <a:spLocks noGrp="1"/>
          </p:cNvSpPr>
          <p:nvPr>
            <p:ph type="sldNum" sz="quarter" idx="19"/>
          </p:nvPr>
        </p:nvSpPr>
        <p:spPr>
          <a:xfrm>
            <a:off x="8735325" y="6356351"/>
            <a:ext cx="2844059" cy="365125"/>
          </a:xfrm>
          <a:prstGeom prst="rect">
            <a:avLst/>
          </a:prstGeom>
        </p:spPr>
        <p:txBody>
          <a:body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222747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nect with us">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1689100" y="2895600"/>
            <a:ext cx="2806700" cy="384175"/>
          </a:xfrm>
        </p:spPr>
        <p:txBody>
          <a:bodyPr>
            <a:noAutofit/>
          </a:bodyPr>
          <a:lstStyle>
            <a:lvl1pPr>
              <a:defRPr sz="1800" b="1">
                <a:solidFill>
                  <a:srgbClr val="0B495F"/>
                </a:solidFill>
              </a:defRPr>
            </a:lvl1pPr>
          </a:lstStyle>
          <a:p>
            <a:pPr lvl="0"/>
            <a:r>
              <a:rPr lang="en-US" dirty="0"/>
              <a:t>Insert email</a:t>
            </a:r>
          </a:p>
        </p:txBody>
      </p:sp>
      <p:sp>
        <p:nvSpPr>
          <p:cNvPr id="25" name="Text Placeholder 6"/>
          <p:cNvSpPr>
            <a:spLocks noGrp="1"/>
          </p:cNvSpPr>
          <p:nvPr>
            <p:ph type="body" sz="quarter" idx="13" hasCustomPrompt="1"/>
          </p:nvPr>
        </p:nvSpPr>
        <p:spPr>
          <a:xfrm>
            <a:off x="1689100" y="3575412"/>
            <a:ext cx="2806700" cy="384175"/>
          </a:xfrm>
        </p:spPr>
        <p:txBody>
          <a:bodyPr>
            <a:noAutofit/>
          </a:bodyPr>
          <a:lstStyle>
            <a:lvl1pPr>
              <a:defRPr sz="1800" b="1">
                <a:solidFill>
                  <a:srgbClr val="0B495F"/>
                </a:solidFill>
              </a:defRPr>
            </a:lvl1pPr>
          </a:lstStyle>
          <a:p>
            <a:pPr lvl="0"/>
            <a:r>
              <a:rPr lang="en-US" dirty="0"/>
              <a:t>Insert phone</a:t>
            </a:r>
          </a:p>
        </p:txBody>
      </p:sp>
      <p:sp>
        <p:nvSpPr>
          <p:cNvPr id="27" name="Text Placeholder 6"/>
          <p:cNvSpPr>
            <a:spLocks noGrp="1"/>
          </p:cNvSpPr>
          <p:nvPr>
            <p:ph type="body" sz="quarter" idx="14" hasCustomPrompt="1"/>
          </p:nvPr>
        </p:nvSpPr>
        <p:spPr>
          <a:xfrm>
            <a:off x="1689100" y="4245357"/>
            <a:ext cx="2806700" cy="384175"/>
          </a:xfrm>
        </p:spPr>
        <p:txBody>
          <a:bodyPr>
            <a:noAutofit/>
          </a:bodyPr>
          <a:lstStyle>
            <a:lvl1pPr>
              <a:defRPr sz="1800" b="1">
                <a:solidFill>
                  <a:srgbClr val="0B495F"/>
                </a:solidFill>
              </a:defRPr>
            </a:lvl1pPr>
          </a:lstStyle>
          <a:p>
            <a:pPr lvl="0"/>
            <a:r>
              <a:rPr lang="en-US" dirty="0"/>
              <a:t>Insert info</a:t>
            </a:r>
          </a:p>
        </p:txBody>
      </p:sp>
      <p:sp>
        <p:nvSpPr>
          <p:cNvPr id="5" name="TextBox 4"/>
          <p:cNvSpPr txBox="1"/>
          <p:nvPr userDrawn="1"/>
        </p:nvSpPr>
        <p:spPr>
          <a:xfrm>
            <a:off x="593937" y="584200"/>
            <a:ext cx="10493163" cy="646331"/>
          </a:xfrm>
          <a:prstGeom prst="rect">
            <a:avLst/>
          </a:prstGeom>
          <a:noFill/>
        </p:spPr>
        <p:txBody>
          <a:bodyPr wrap="square" rtlCol="0">
            <a:spAutoFit/>
          </a:bodyPr>
          <a:lstStyle/>
          <a:p>
            <a:r>
              <a:rPr lang="en-US" sz="3600" b="1" dirty="0">
                <a:solidFill>
                  <a:srgbClr val="0B495F"/>
                </a:solidFill>
              </a:rPr>
              <a:t>Contact or Connect with us</a:t>
            </a:r>
          </a:p>
        </p:txBody>
      </p:sp>
      <p:sp>
        <p:nvSpPr>
          <p:cNvPr id="9" name="Text Placeholder 8"/>
          <p:cNvSpPr>
            <a:spLocks noGrp="1"/>
          </p:cNvSpPr>
          <p:nvPr>
            <p:ph type="body" sz="quarter" idx="15" hasCustomPrompt="1"/>
          </p:nvPr>
        </p:nvSpPr>
        <p:spPr>
          <a:xfrm>
            <a:off x="1047750" y="2130425"/>
            <a:ext cx="4032250" cy="701675"/>
          </a:xfrm>
        </p:spPr>
        <p:txBody>
          <a:bodyPr>
            <a:normAutofit/>
          </a:bodyPr>
          <a:lstStyle>
            <a:lvl1pPr>
              <a:defRPr sz="2800" b="1">
                <a:solidFill>
                  <a:schemeClr val="accent3"/>
                </a:solidFill>
              </a:defRPr>
            </a:lvl1pPr>
          </a:lstStyle>
          <a:p>
            <a:pPr lvl="0"/>
            <a:r>
              <a:rPr lang="en-US" dirty="0"/>
              <a:t>Name</a:t>
            </a:r>
          </a:p>
        </p:txBody>
      </p:sp>
      <p:sp>
        <p:nvSpPr>
          <p:cNvPr id="8" name="Text Placeholder 6"/>
          <p:cNvSpPr>
            <a:spLocks noGrp="1"/>
          </p:cNvSpPr>
          <p:nvPr>
            <p:ph type="body" sz="quarter" idx="16" hasCustomPrompt="1"/>
          </p:nvPr>
        </p:nvSpPr>
        <p:spPr>
          <a:xfrm>
            <a:off x="7696200" y="2895600"/>
            <a:ext cx="2806700" cy="384175"/>
          </a:xfrm>
        </p:spPr>
        <p:txBody>
          <a:bodyPr>
            <a:noAutofit/>
          </a:bodyPr>
          <a:lstStyle>
            <a:lvl1pPr>
              <a:defRPr sz="1800" b="1">
                <a:solidFill>
                  <a:srgbClr val="0B495F"/>
                </a:solidFill>
              </a:defRPr>
            </a:lvl1pPr>
          </a:lstStyle>
          <a:p>
            <a:pPr lvl="0"/>
            <a:r>
              <a:rPr lang="en-US" dirty="0"/>
              <a:t>Insert email</a:t>
            </a:r>
          </a:p>
        </p:txBody>
      </p:sp>
      <p:sp>
        <p:nvSpPr>
          <p:cNvPr id="10" name="Text Placeholder 6"/>
          <p:cNvSpPr>
            <a:spLocks noGrp="1"/>
          </p:cNvSpPr>
          <p:nvPr>
            <p:ph type="body" sz="quarter" idx="17" hasCustomPrompt="1"/>
          </p:nvPr>
        </p:nvSpPr>
        <p:spPr>
          <a:xfrm>
            <a:off x="7696200" y="3575412"/>
            <a:ext cx="2806700" cy="384175"/>
          </a:xfrm>
        </p:spPr>
        <p:txBody>
          <a:bodyPr>
            <a:noAutofit/>
          </a:bodyPr>
          <a:lstStyle>
            <a:lvl1pPr>
              <a:defRPr sz="1800" b="1">
                <a:solidFill>
                  <a:srgbClr val="0B495F"/>
                </a:solidFill>
              </a:defRPr>
            </a:lvl1pPr>
          </a:lstStyle>
          <a:p>
            <a:pPr lvl="0"/>
            <a:r>
              <a:rPr lang="en-US" dirty="0"/>
              <a:t>Insert phone</a:t>
            </a:r>
          </a:p>
        </p:txBody>
      </p:sp>
      <p:sp>
        <p:nvSpPr>
          <p:cNvPr id="11" name="Text Placeholder 6"/>
          <p:cNvSpPr>
            <a:spLocks noGrp="1"/>
          </p:cNvSpPr>
          <p:nvPr>
            <p:ph type="body" sz="quarter" idx="18" hasCustomPrompt="1"/>
          </p:nvPr>
        </p:nvSpPr>
        <p:spPr>
          <a:xfrm>
            <a:off x="7696200" y="4245357"/>
            <a:ext cx="2806700" cy="384175"/>
          </a:xfrm>
        </p:spPr>
        <p:txBody>
          <a:bodyPr>
            <a:noAutofit/>
          </a:bodyPr>
          <a:lstStyle>
            <a:lvl1pPr>
              <a:defRPr sz="1800" b="1">
                <a:solidFill>
                  <a:srgbClr val="0B495F"/>
                </a:solidFill>
              </a:defRPr>
            </a:lvl1pPr>
          </a:lstStyle>
          <a:p>
            <a:pPr lvl="0"/>
            <a:r>
              <a:rPr lang="en-US" dirty="0"/>
              <a:t>Insert info</a:t>
            </a:r>
          </a:p>
        </p:txBody>
      </p:sp>
      <p:sp>
        <p:nvSpPr>
          <p:cNvPr id="12" name="Text Placeholder 8"/>
          <p:cNvSpPr>
            <a:spLocks noGrp="1"/>
          </p:cNvSpPr>
          <p:nvPr>
            <p:ph type="body" sz="quarter" idx="19" hasCustomPrompt="1"/>
          </p:nvPr>
        </p:nvSpPr>
        <p:spPr>
          <a:xfrm>
            <a:off x="7054850" y="2130425"/>
            <a:ext cx="4032250" cy="701675"/>
          </a:xfrm>
        </p:spPr>
        <p:txBody>
          <a:bodyPr>
            <a:normAutofit/>
          </a:bodyPr>
          <a:lstStyle>
            <a:lvl1pPr>
              <a:defRPr sz="2800" b="1">
                <a:solidFill>
                  <a:schemeClr val="accent3"/>
                </a:solidFill>
              </a:defRPr>
            </a:lvl1pPr>
          </a:lstStyle>
          <a:p>
            <a:pPr lvl="0"/>
            <a:r>
              <a:rPr lang="en-US" dirty="0"/>
              <a:t>Name</a:t>
            </a:r>
          </a:p>
        </p:txBody>
      </p:sp>
      <p:sp>
        <p:nvSpPr>
          <p:cNvPr id="13"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15" name="Picture 14" descr="emai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0" y="2895600"/>
            <a:ext cx="557198" cy="404174"/>
          </a:xfrm>
          <a:prstGeom prst="rect">
            <a:avLst/>
          </a:prstGeom>
        </p:spPr>
      </p:pic>
      <p:pic>
        <p:nvPicPr>
          <p:cNvPr id="16" name="Picture 15" descr="emai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4850" y="2934698"/>
            <a:ext cx="557198" cy="404174"/>
          </a:xfrm>
          <a:prstGeom prst="rect">
            <a:avLst/>
          </a:prstGeom>
        </p:spPr>
      </p:pic>
      <p:pic>
        <p:nvPicPr>
          <p:cNvPr id="17" name="Picture 16"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50" y="3497926"/>
            <a:ext cx="266610" cy="565141"/>
          </a:xfrm>
          <a:prstGeom prst="rect">
            <a:avLst/>
          </a:prstGeom>
        </p:spPr>
      </p:pic>
      <p:pic>
        <p:nvPicPr>
          <p:cNvPr id="18" name="Picture 17"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4850" y="3575412"/>
            <a:ext cx="266610" cy="565141"/>
          </a:xfrm>
          <a:prstGeom prst="rect">
            <a:avLst/>
          </a:prstGeom>
        </p:spPr>
      </p:pic>
      <p:pic>
        <p:nvPicPr>
          <p:cNvPr id="19" name="Picture 18" descr="twit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750" y="4192138"/>
            <a:ext cx="323083" cy="437394"/>
          </a:xfrm>
          <a:prstGeom prst="rect">
            <a:avLst/>
          </a:prstGeom>
        </p:spPr>
      </p:pic>
      <p:pic>
        <p:nvPicPr>
          <p:cNvPr id="20" name="Picture 19" descr="twit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98377" y="4245357"/>
            <a:ext cx="323083" cy="437394"/>
          </a:xfrm>
          <a:prstGeom prst="rect">
            <a:avLst/>
          </a:prstGeom>
        </p:spPr>
      </p:pic>
      <p:sp>
        <p:nvSpPr>
          <p:cNvPr id="21" name="Rectangle 20"/>
          <p:cNvSpPr/>
          <p:nvPr userDrawn="1"/>
        </p:nvSpPr>
        <p:spPr>
          <a:xfrm>
            <a:off x="530244" y="2016509"/>
            <a:ext cx="105864" cy="2654399"/>
          </a:xfrm>
          <a:prstGeom prst="rect">
            <a:avLst/>
          </a:prstGeom>
          <a:solidFill>
            <a:schemeClr val="tx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6496334" y="2130425"/>
            <a:ext cx="105864" cy="2654399"/>
          </a:xfrm>
          <a:prstGeom prst="rect">
            <a:avLst/>
          </a:prstGeom>
          <a:solidFill>
            <a:schemeClr val="tx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Asset 1.png"/>
          <p:cNvPicPr>
            <a:picLocks noChangeAspect="1"/>
          </p:cNvPicPr>
          <p:nvPr userDrawn="1"/>
        </p:nvPicPr>
        <p:blipFill>
          <a:blip r:embed="rId5"/>
          <a:stretch>
            <a:fillRect/>
          </a:stretch>
        </p:blipFill>
        <p:spPr>
          <a:xfrm>
            <a:off x="9818840" y="190760"/>
            <a:ext cx="1368120" cy="1039771"/>
          </a:xfrm>
          <a:prstGeom prst="rect">
            <a:avLst/>
          </a:prstGeom>
        </p:spPr>
      </p:pic>
      <p:sp>
        <p:nvSpPr>
          <p:cNvPr id="24" name="Slide Number Placeholder 6"/>
          <p:cNvSpPr>
            <a:spLocks noGrp="1"/>
          </p:cNvSpPr>
          <p:nvPr>
            <p:ph type="sldNum" sz="quarter" idx="20"/>
          </p:nvPr>
        </p:nvSpPr>
        <p:spPr>
          <a:xfrm>
            <a:off x="8735325" y="6356351"/>
            <a:ext cx="2844059" cy="365125"/>
          </a:xfrm>
          <a:prstGeom prst="rect">
            <a:avLst/>
          </a:prstGeom>
        </p:spPr>
        <p:txBody>
          <a:body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394888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3" name="Picture 12" descr="twit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666" y="3587573"/>
            <a:ext cx="430665" cy="437394"/>
          </a:xfrm>
          <a:prstGeom prst="rect">
            <a:avLst/>
          </a:prstGeom>
        </p:spPr>
      </p:pic>
      <p:pic>
        <p:nvPicPr>
          <p:cNvPr id="14" name="Picture 13" descr="faceboo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666" y="2931507"/>
            <a:ext cx="430665" cy="437394"/>
          </a:xfrm>
          <a:prstGeom prst="rect">
            <a:avLst/>
          </a:prstGeom>
        </p:spPr>
      </p:pic>
      <p:sp>
        <p:nvSpPr>
          <p:cNvPr id="23" name="Title 1"/>
          <p:cNvSpPr txBox="1">
            <a:spLocks/>
          </p:cNvSpPr>
          <p:nvPr userDrawn="1"/>
        </p:nvSpPr>
        <p:spPr>
          <a:xfrm>
            <a:off x="924878" y="2190905"/>
            <a:ext cx="4369124" cy="6671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baseline="0">
                <a:solidFill>
                  <a:srgbClr val="6A9E32"/>
                </a:solidFill>
                <a:latin typeface="+mj-lt"/>
                <a:ea typeface="+mj-ea"/>
                <a:cs typeface="+mj-cs"/>
              </a:defRPr>
            </a:lvl1pPr>
          </a:lstStyle>
          <a:p>
            <a:r>
              <a:rPr lang="en-US" dirty="0">
                <a:solidFill>
                  <a:schemeClr val="accent3"/>
                </a:solidFill>
              </a:rPr>
              <a:t>BCMSCOMP.com</a:t>
            </a:r>
          </a:p>
        </p:txBody>
      </p:sp>
      <p:sp>
        <p:nvSpPr>
          <p:cNvPr id="24" name="Rectangle 23"/>
          <p:cNvSpPr/>
          <p:nvPr userDrawn="1"/>
        </p:nvSpPr>
        <p:spPr>
          <a:xfrm>
            <a:off x="593937" y="1798137"/>
            <a:ext cx="141115" cy="2654399"/>
          </a:xfrm>
          <a:prstGeom prst="rect">
            <a:avLst/>
          </a:prstGeom>
          <a:solidFill>
            <a:schemeClr val="tx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1428904" y="2942101"/>
            <a:ext cx="40281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B495F"/>
                </a:solidFill>
              </a:rPr>
              <a:t>Facebook.com/BCMScomp</a:t>
            </a:r>
            <a:endParaRPr lang="en-US" sz="1800" b="1" dirty="0">
              <a:solidFill>
                <a:srgbClr val="0B495F"/>
              </a:solidFill>
            </a:endParaRPr>
          </a:p>
          <a:p>
            <a:endParaRPr lang="en-US" dirty="0"/>
          </a:p>
        </p:txBody>
      </p:sp>
      <p:sp>
        <p:nvSpPr>
          <p:cNvPr id="28" name="TextBox 27"/>
          <p:cNvSpPr txBox="1"/>
          <p:nvPr userDrawn="1"/>
        </p:nvSpPr>
        <p:spPr>
          <a:xfrm>
            <a:off x="1428904" y="3599026"/>
            <a:ext cx="4028169" cy="646331"/>
          </a:xfrm>
          <a:prstGeom prst="rect">
            <a:avLst/>
          </a:prstGeom>
          <a:noFill/>
        </p:spPr>
        <p:txBody>
          <a:bodyPr wrap="square" rtlCol="0">
            <a:spAutoFit/>
          </a:bodyPr>
          <a:lstStyle/>
          <a:p>
            <a:pPr lvl="0"/>
            <a:r>
              <a:rPr lang="en-US" b="1" dirty="0">
                <a:solidFill>
                  <a:srgbClr val="0B495F"/>
                </a:solidFill>
              </a:rPr>
              <a:t>Twitter.com/BCMScomp</a:t>
            </a:r>
            <a:endParaRPr lang="en-US" sz="1800" b="1" dirty="0">
              <a:solidFill>
                <a:srgbClr val="0B495F"/>
              </a:solidFill>
            </a:endParaRPr>
          </a:p>
          <a:p>
            <a:endParaRPr lang="en-US" dirty="0"/>
          </a:p>
        </p:txBody>
      </p:sp>
      <p:sp>
        <p:nvSpPr>
          <p:cNvPr id="5" name="TextBox 4"/>
          <p:cNvSpPr txBox="1"/>
          <p:nvPr userDrawn="1"/>
        </p:nvSpPr>
        <p:spPr>
          <a:xfrm>
            <a:off x="593937" y="584200"/>
            <a:ext cx="10493163" cy="646331"/>
          </a:xfrm>
          <a:prstGeom prst="rect">
            <a:avLst/>
          </a:prstGeom>
          <a:noFill/>
        </p:spPr>
        <p:txBody>
          <a:bodyPr wrap="square" rtlCol="0">
            <a:spAutoFit/>
          </a:bodyPr>
          <a:lstStyle/>
          <a:p>
            <a:r>
              <a:rPr lang="en-US" sz="3600" b="1" dirty="0">
                <a:solidFill>
                  <a:srgbClr val="0B495F"/>
                </a:solidFill>
              </a:rPr>
              <a:t>Follow Us!</a:t>
            </a:r>
          </a:p>
        </p:txBody>
      </p:sp>
      <p:pic>
        <p:nvPicPr>
          <p:cNvPr id="15" name="Picture 14" descr="Asset 1.png"/>
          <p:cNvPicPr>
            <a:picLocks noChangeAspect="1"/>
          </p:cNvPicPr>
          <p:nvPr userDrawn="1"/>
        </p:nvPicPr>
        <p:blipFill>
          <a:blip r:embed="rId4"/>
          <a:stretch>
            <a:fillRect/>
          </a:stretch>
        </p:blipFill>
        <p:spPr>
          <a:xfrm>
            <a:off x="8088636" y="1966525"/>
            <a:ext cx="2998464" cy="2278832"/>
          </a:xfrm>
          <a:prstGeom prst="rect">
            <a:avLst/>
          </a:prstGeom>
        </p:spPr>
      </p:pic>
      <p:pic>
        <p:nvPicPr>
          <p:cNvPr id="16" name="Picture 15" descr="bcms-horiz.png"/>
          <p:cNvPicPr>
            <a:picLocks noChangeAspect="1"/>
          </p:cNvPicPr>
          <p:nvPr userDrawn="1"/>
        </p:nvPicPr>
        <p:blipFill>
          <a:blip r:embed="rId5"/>
          <a:stretch>
            <a:fillRect/>
          </a:stretch>
        </p:blipFill>
        <p:spPr>
          <a:xfrm>
            <a:off x="3671248" y="4995081"/>
            <a:ext cx="4258101" cy="1268430"/>
          </a:xfrm>
          <a:prstGeom prst="rect">
            <a:avLst/>
          </a:prstGeom>
        </p:spPr>
      </p:pic>
      <p:sp>
        <p:nvSpPr>
          <p:cNvPr id="11"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
        <p:nvSpPr>
          <p:cNvPr id="12" name="Slide Number Placeholder 6"/>
          <p:cNvSpPr>
            <a:spLocks noGrp="1"/>
          </p:cNvSpPr>
          <p:nvPr>
            <p:ph type="sldNum" sz="quarter" idx="12"/>
          </p:nvPr>
        </p:nvSpPr>
        <p:spPr>
          <a:xfrm>
            <a:off x="8735325" y="6356351"/>
            <a:ext cx="2844059" cy="365125"/>
          </a:xfrm>
          <a:prstGeom prst="rect">
            <a:avLst/>
          </a:prstGeom>
        </p:spPr>
        <p:txBody>
          <a:body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3114415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BCMS All Rights Reserved 2019</a:t>
            </a:r>
            <a:endParaRPr lang="en-US" dirty="0"/>
          </a:p>
        </p:txBody>
      </p:sp>
      <p:sp>
        <p:nvSpPr>
          <p:cNvPr id="6" name="Slide Number Placeholder 5"/>
          <p:cNvSpPr>
            <a:spLocks noGrp="1"/>
          </p:cNvSpPr>
          <p:nvPr>
            <p:ph type="sldNum" sz="quarter" idx="12"/>
          </p:nvPr>
        </p:nvSpPr>
        <p:spPr/>
        <p:txBody>
          <a:bodyPr/>
          <a:lstStyle>
            <a:lvl1pPr>
              <a:defRPr/>
            </a:lvl1pPr>
          </a:lstStyle>
          <a:p>
            <a:fld id="{FD361213-1530-4D33-964F-BD2F27E6A645}" type="slidenum">
              <a:rPr lang="en-US"/>
              <a:pPr/>
              <a:t>‹#›</a:t>
            </a:fld>
            <a:endParaRPr lang="en-US" dirty="0"/>
          </a:p>
        </p:txBody>
      </p:sp>
    </p:spTree>
    <p:extLst>
      <p:ext uri="{BB962C8B-B14F-4D97-AF65-F5344CB8AC3E}">
        <p14:creationId xmlns:p14="http://schemas.microsoft.com/office/powerpoint/2010/main" val="3272696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BCMS All Rights Reserved 2019</a:t>
            </a:r>
            <a:endParaRPr lang="en-US" dirty="0"/>
          </a:p>
        </p:txBody>
      </p:sp>
      <p:sp>
        <p:nvSpPr>
          <p:cNvPr id="6" name="Slide Number Placeholder 5"/>
          <p:cNvSpPr>
            <a:spLocks noGrp="1"/>
          </p:cNvSpPr>
          <p:nvPr>
            <p:ph type="sldNum" sz="quarter" idx="12"/>
          </p:nvPr>
        </p:nvSpPr>
        <p:spPr/>
        <p:txBody>
          <a:bodyPr/>
          <a:lstStyle>
            <a:lvl1pPr>
              <a:defRPr/>
            </a:lvl1pPr>
          </a:lstStyle>
          <a:p>
            <a:fld id="{189AEE51-72B3-4447-A03F-EF519E2541E3}" type="slidenum">
              <a:rPr lang="en-US"/>
              <a:pPr/>
              <a:t>‹#›</a:t>
            </a:fld>
            <a:endParaRPr lang="en-US" dirty="0"/>
          </a:p>
        </p:txBody>
      </p:sp>
    </p:spTree>
    <p:extLst>
      <p:ext uri="{BB962C8B-B14F-4D97-AF65-F5344CB8AC3E}">
        <p14:creationId xmlns:p14="http://schemas.microsoft.com/office/powerpoint/2010/main" val="34012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cussion">
    <p:spTree>
      <p:nvGrpSpPr>
        <p:cNvPr id="1" name=""/>
        <p:cNvGrpSpPr/>
        <p:nvPr/>
      </p:nvGrpSpPr>
      <p:grpSpPr>
        <a:xfrm>
          <a:off x="0" y="0"/>
          <a:ext cx="0" cy="0"/>
          <a:chOff x="0" y="0"/>
          <a:chExt cx="0" cy="0"/>
        </a:xfrm>
      </p:grpSpPr>
      <p:sp>
        <p:nvSpPr>
          <p:cNvPr id="9" name="Rectangle 8"/>
          <p:cNvSpPr/>
          <p:nvPr userDrawn="1"/>
        </p:nvSpPr>
        <p:spPr>
          <a:xfrm>
            <a:off x="4674441" y="3605410"/>
            <a:ext cx="2804664"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4011505" y="3840182"/>
            <a:ext cx="4051897" cy="523220"/>
          </a:xfrm>
          <a:prstGeom prst="rect">
            <a:avLst/>
          </a:prstGeom>
          <a:noFill/>
        </p:spPr>
        <p:txBody>
          <a:bodyPr wrap="square" rtlCol="0">
            <a:spAutoFit/>
          </a:bodyPr>
          <a:lstStyle/>
          <a:p>
            <a:pPr algn="ctr"/>
            <a:r>
              <a:rPr lang="en-US" sz="2800" b="1" dirty="0">
                <a:solidFill>
                  <a:srgbClr val="0B495F"/>
                </a:solidFill>
              </a:rPr>
              <a:t>DISCUSSION</a:t>
            </a:r>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1"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13" name="Picture 12" descr="talk-NAVY ICON.png"/>
          <p:cNvPicPr>
            <a:picLocks noChangeAspect="1"/>
          </p:cNvPicPr>
          <p:nvPr userDrawn="1"/>
        </p:nvPicPr>
        <p:blipFill>
          <a:blip r:embed="rId2"/>
          <a:stretch>
            <a:fillRect/>
          </a:stretch>
        </p:blipFill>
        <p:spPr>
          <a:xfrm>
            <a:off x="5398376" y="2074460"/>
            <a:ext cx="1452800" cy="1452800"/>
          </a:xfrm>
          <a:prstGeom prst="rect">
            <a:avLst/>
          </a:prstGeom>
        </p:spPr>
      </p:pic>
    </p:spTree>
    <p:extLst>
      <p:ext uri="{BB962C8B-B14F-4D97-AF65-F5344CB8AC3E}">
        <p14:creationId xmlns:p14="http://schemas.microsoft.com/office/powerpoint/2010/main" val="151994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ditional logo">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hasCustomPrompt="1"/>
          </p:nvPr>
        </p:nvSpPr>
        <p:spPr>
          <a:xfrm>
            <a:off x="609442" y="151150"/>
            <a:ext cx="8371999" cy="1143000"/>
          </a:xfrm>
        </p:spPr>
        <p:txBody>
          <a:bodyPr/>
          <a:lstStyle>
            <a:lvl1pPr>
              <a:defRPr baseline="0">
                <a:solidFill>
                  <a:schemeClr val="tx2"/>
                </a:solidFill>
              </a:defRPr>
            </a:lvl1pPr>
          </a:lstStyle>
          <a:p>
            <a:r>
              <a:rPr lang="en-US" dirty="0"/>
              <a:t>Additional logo option</a:t>
            </a:r>
          </a:p>
        </p:txBody>
      </p:sp>
      <p:sp>
        <p:nvSpPr>
          <p:cNvPr id="8" name="Text Placeholder 7"/>
          <p:cNvSpPr>
            <a:spLocks noGrp="1"/>
          </p:cNvSpPr>
          <p:nvPr>
            <p:ph type="body" sz="quarter" idx="13"/>
          </p:nvPr>
        </p:nvSpPr>
        <p:spPr>
          <a:xfrm>
            <a:off x="609601" y="1571625"/>
            <a:ext cx="6957682" cy="4359275"/>
          </a:xfrm>
        </p:spPr>
        <p:txBody>
          <a:bodyPr/>
          <a:lstStyle>
            <a:lvl1pPr marL="342900" indent="-342900">
              <a:buClr>
                <a:schemeClr val="accent2"/>
              </a:buClr>
              <a:buFont typeface="Arial" panose="020B0604020202020204" pitchFamily="34" charset="0"/>
              <a:buChar char="•"/>
              <a:defRPr/>
            </a:lvl1pPr>
            <a:lvl2pPr marL="800100" indent="-342900">
              <a:buFont typeface="Courier New" panose="02070309020205020404" pitchFamily="49" charset="0"/>
              <a:buChar char="o"/>
              <a:defRPr/>
            </a:lvl2pPr>
            <a:lvl3pPr marL="1143000" indent="-228600">
              <a:buFont typeface="Wingdings" panose="05000000000000000000" pitchFamily="2" charset="2"/>
              <a:buChar char="§"/>
              <a:defRPr/>
            </a:lvl3pPr>
            <a:lvl4pPr marL="1600200" indent="-228600">
              <a:buFont typeface="Arial" panose="020B0604020202020204" pitchFamily="34" charset="0"/>
              <a:buChar char="•"/>
              <a:defRPr/>
            </a:lvl4pPr>
            <a:lvl5pPr marL="2057400" indent="-228600">
              <a:buClr>
                <a:srgbClr val="6A9E3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hasCustomPrompt="1"/>
          </p:nvPr>
        </p:nvSpPr>
        <p:spPr>
          <a:xfrm>
            <a:off x="8024310" y="1571625"/>
            <a:ext cx="3554915" cy="4359275"/>
          </a:xfrm>
        </p:spPr>
        <p:txBody>
          <a:bodyPr/>
          <a:lstStyle>
            <a:lvl1pPr>
              <a:defRPr baseline="0"/>
            </a:lvl1pPr>
          </a:lstStyle>
          <a:p>
            <a:r>
              <a:rPr lang="en-US" dirty="0"/>
              <a:t>Insert picture from file or from picture slide</a:t>
            </a:r>
          </a:p>
        </p:txBody>
      </p:sp>
      <p:pic>
        <p:nvPicPr>
          <p:cNvPr id="7" name="Picture 6" descr="Asset 1.png"/>
          <p:cNvPicPr>
            <a:picLocks noChangeAspect="1"/>
          </p:cNvPicPr>
          <p:nvPr userDrawn="1"/>
        </p:nvPicPr>
        <p:blipFill>
          <a:blip r:embed="rId2"/>
          <a:stretch>
            <a:fillRect/>
          </a:stretch>
        </p:blipFill>
        <p:spPr>
          <a:xfrm>
            <a:off x="10075278" y="151150"/>
            <a:ext cx="1503947" cy="1143000"/>
          </a:xfrm>
          <a:prstGeom prst="rect">
            <a:avLst/>
          </a:prstGeom>
        </p:spPr>
      </p:pic>
      <p:sp>
        <p:nvSpPr>
          <p:cNvPr id="9"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
        <p:nvSpPr>
          <p:cNvPr id="11" name="Slide Number Placeholder 6"/>
          <p:cNvSpPr>
            <a:spLocks noGrp="1"/>
          </p:cNvSpPr>
          <p:nvPr>
            <p:ph type="sldNum" sz="quarter" idx="12"/>
          </p:nvPr>
        </p:nvSpPr>
        <p:spPr>
          <a:xfrm>
            <a:off x="8735325" y="6356351"/>
            <a:ext cx="2844059" cy="365125"/>
          </a:xfrm>
          <a:prstGeom prst="rect">
            <a:avLst/>
          </a:prstGeom>
        </p:spPr>
        <p:txBody>
          <a:body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194180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ne text box ">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hasCustomPrompt="1"/>
          </p:nvPr>
        </p:nvSpPr>
        <p:spPr>
          <a:xfrm>
            <a:off x="609441" y="151150"/>
            <a:ext cx="11116049" cy="1143000"/>
          </a:xfrm>
        </p:spPr>
        <p:txBody>
          <a:bodyPr>
            <a:normAutofit/>
          </a:bodyPr>
          <a:lstStyle>
            <a:lvl1pPr>
              <a:defRPr lang="en-US" sz="4000" b="1" kern="1200" baseline="0" dirty="0">
                <a:solidFill>
                  <a:schemeClr val="tx2"/>
                </a:solidFill>
                <a:latin typeface="+mj-lt"/>
                <a:ea typeface="+mj-ea"/>
                <a:cs typeface="+mj-cs"/>
              </a:defRPr>
            </a:lvl1pPr>
          </a:lstStyle>
          <a:p>
            <a:r>
              <a:rPr lang="en-US" dirty="0"/>
              <a:t>Title and Content</a:t>
            </a:r>
          </a:p>
        </p:txBody>
      </p:sp>
      <p:sp>
        <p:nvSpPr>
          <p:cNvPr id="7" name="Text Placeholder 7"/>
          <p:cNvSpPr>
            <a:spLocks noGrp="1"/>
          </p:cNvSpPr>
          <p:nvPr>
            <p:ph type="body" sz="quarter" idx="13"/>
          </p:nvPr>
        </p:nvSpPr>
        <p:spPr>
          <a:xfrm>
            <a:off x="609600" y="1571625"/>
            <a:ext cx="11115889"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txBox="1">
            <a:spLocks/>
          </p:cNvSpPr>
          <p:nvPr userDrawn="1"/>
        </p:nvSpPr>
        <p:spPr>
          <a:xfrm>
            <a:off x="4369235" y="6501739"/>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2018, BCMS. All Rights Reserved. </a:t>
            </a:r>
          </a:p>
        </p:txBody>
      </p:sp>
      <p:pic>
        <p:nvPicPr>
          <p:cNvPr id="9" name="Picture 8" descr="Asset 1.png"/>
          <p:cNvPicPr>
            <a:picLocks noChangeAspect="1"/>
          </p:cNvPicPr>
          <p:nvPr userDrawn="1"/>
        </p:nvPicPr>
        <p:blipFill>
          <a:blip r:embed="rId2"/>
          <a:stretch>
            <a:fillRect/>
          </a:stretch>
        </p:blipFill>
        <p:spPr>
          <a:xfrm>
            <a:off x="10382231" y="273273"/>
            <a:ext cx="1343259" cy="1020877"/>
          </a:xfrm>
          <a:prstGeom prst="rect">
            <a:avLst/>
          </a:prstGeom>
        </p:spPr>
      </p:pic>
      <p:sp>
        <p:nvSpPr>
          <p:cNvPr id="11" name="Slide Number Placeholder 6"/>
          <p:cNvSpPr txBox="1">
            <a:spLocks/>
          </p:cNvSpPr>
          <p:nvPr userDrawn="1"/>
        </p:nvSpPr>
        <p:spPr>
          <a:xfrm>
            <a:off x="8966383" y="6453342"/>
            <a:ext cx="2844059"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69161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hasCustomPrompt="1"/>
          </p:nvPr>
        </p:nvSpPr>
        <p:spPr>
          <a:xfrm>
            <a:off x="609442" y="151150"/>
            <a:ext cx="11141404" cy="1143000"/>
          </a:xfrm>
        </p:spPr>
        <p:txBody>
          <a:bodyPr/>
          <a:lstStyle>
            <a:lvl1pPr>
              <a:defRPr baseline="0">
                <a:solidFill>
                  <a:schemeClr val="tx2"/>
                </a:solidFill>
              </a:defRPr>
            </a:lvl1pPr>
          </a:lstStyle>
          <a:p>
            <a:r>
              <a:rPr lang="en-US" dirty="0"/>
              <a:t>Just title</a:t>
            </a:r>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5" name="Footer Placeholder 4"/>
          <p:cNvSpPr txBox="1">
            <a:spLocks/>
          </p:cNvSpPr>
          <p:nvPr userDrawn="1"/>
        </p:nvSpPr>
        <p:spPr>
          <a:xfrm>
            <a:off x="4164515" y="6492875"/>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BCMS. All Rights Reserved. </a:t>
            </a:r>
          </a:p>
        </p:txBody>
      </p:sp>
      <p:pic>
        <p:nvPicPr>
          <p:cNvPr id="7" name="Picture 6" descr="Asset 1.png"/>
          <p:cNvPicPr>
            <a:picLocks noChangeAspect="1"/>
          </p:cNvPicPr>
          <p:nvPr userDrawn="1"/>
        </p:nvPicPr>
        <p:blipFill>
          <a:blip r:embed="rId2"/>
          <a:stretch>
            <a:fillRect/>
          </a:stretch>
        </p:blipFill>
        <p:spPr>
          <a:xfrm>
            <a:off x="10319148" y="206060"/>
            <a:ext cx="1431698" cy="1088090"/>
          </a:xfrm>
          <a:prstGeom prst="rect">
            <a:avLst/>
          </a:prstGeom>
        </p:spPr>
      </p:pic>
    </p:spTree>
    <p:extLst>
      <p:ext uri="{BB962C8B-B14F-4D97-AF65-F5344CB8AC3E}">
        <p14:creationId xmlns:p14="http://schemas.microsoft.com/office/powerpoint/2010/main" val="211419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4"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Tree>
    <p:extLst>
      <p:ext uri="{BB962C8B-B14F-4D97-AF65-F5344CB8AC3E}">
        <p14:creationId xmlns:p14="http://schemas.microsoft.com/office/powerpoint/2010/main" val="105667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Footer Placeholder 4"/>
          <p:cNvSpPr>
            <a:spLocks noGrp="1"/>
          </p:cNvSpPr>
          <p:nvPr>
            <p:ph type="ftr" sz="quarter" idx="3"/>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a:t>BCMS All Rights Reserved 2019</a:t>
            </a:r>
            <a:endParaRPr lang="en-US" baseline="30000" dirty="0"/>
          </a:p>
        </p:txBody>
      </p:sp>
      <p:sp>
        <p:nvSpPr>
          <p:cNvPr id="11" name="Slide Number Placeholder 6"/>
          <p:cNvSpPr txBox="1">
            <a:spLocks/>
          </p:cNvSpPr>
          <p:nvPr userDrawn="1"/>
        </p:nvSpPr>
        <p:spPr>
          <a:xfrm>
            <a:off x="8966383" y="6359732"/>
            <a:ext cx="2844059"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739281926"/>
      </p:ext>
    </p:extLst>
  </p:cSld>
  <p:clrMap bg1="lt1" tx1="dk1" bg2="lt2" tx2="dk2" accent1="accent1" accent2="accent2" accent3="accent3" accent4="accent4" accent5="accent5" accent6="accent6" hlink="hlink" folHlink="folHlink"/>
  <p:sldLayoutIdLst>
    <p:sldLayoutId id="2147483661" r:id="rId1"/>
    <p:sldLayoutId id="2147483724" r:id="rId2"/>
    <p:sldLayoutId id="2147483730" r:id="rId3"/>
    <p:sldLayoutId id="2147483718" r:id="rId4"/>
    <p:sldLayoutId id="2147483726" r:id="rId5"/>
    <p:sldLayoutId id="2147483660" r:id="rId6"/>
    <p:sldLayoutId id="2147483723" r:id="rId7"/>
    <p:sldLayoutId id="2147483722" r:id="rId8"/>
    <p:sldLayoutId id="2147483721" r:id="rId9"/>
    <p:sldLayoutId id="2147483717" r:id="rId10"/>
    <p:sldLayoutId id="2147483719" r:id="rId11"/>
    <p:sldLayoutId id="2147483704" r:id="rId12"/>
    <p:sldLayoutId id="2147483654" r:id="rId13"/>
    <p:sldLayoutId id="2147483663" r:id="rId14"/>
    <p:sldLayoutId id="2147483666" r:id="rId15"/>
    <p:sldLayoutId id="2147483650" r:id="rId16"/>
    <p:sldLayoutId id="2147483662" r:id="rId17"/>
    <p:sldLayoutId id="2147483665" r:id="rId18"/>
    <p:sldLayoutId id="2147483656" r:id="rId19"/>
    <p:sldLayoutId id="2147483651" r:id="rId20"/>
    <p:sldLayoutId id="2147483733" r:id="rId21"/>
    <p:sldLayoutId id="2147483725" r:id="rId22"/>
    <p:sldLayoutId id="2147483734" r:id="rId23"/>
    <p:sldLayoutId id="2147483744" r:id="rId24"/>
    <p:sldLayoutId id="2147483735" r:id="rId25"/>
    <p:sldLayoutId id="2147483745" r:id="rId26"/>
    <p:sldLayoutId id="2147483736" r:id="rId27"/>
    <p:sldLayoutId id="2147483746" r:id="rId28"/>
    <p:sldLayoutId id="2147483737" r:id="rId29"/>
    <p:sldLayoutId id="2147483738" r:id="rId30"/>
    <p:sldLayoutId id="2147483739" r:id="rId31"/>
    <p:sldLayoutId id="2147483740" r:id="rId32"/>
    <p:sldLayoutId id="2147483741" r:id="rId33"/>
    <p:sldLayoutId id="2147483742" r:id="rId34"/>
    <p:sldLayoutId id="2147483743" r:id="rId35"/>
    <p:sldLayoutId id="2147483720" r:id="rId36"/>
    <p:sldLayoutId id="2147483653" r:id="rId37"/>
    <p:sldLayoutId id="2147483655" r:id="rId38"/>
    <p:sldLayoutId id="2147483667" r:id="rId39"/>
    <p:sldLayoutId id="2147483657" r:id="rId40"/>
    <p:sldLayoutId id="2147483747" r:id="rId41"/>
    <p:sldLayoutId id="2147483668" r:id="rId42"/>
    <p:sldLayoutId id="2147483729" r:id="rId43"/>
    <p:sldLayoutId id="2147483728" r:id="rId44"/>
    <p:sldLayoutId id="2147483748" r:id="rId45"/>
    <p:sldLayoutId id="2147483749" r:id="rId46"/>
  </p:sldLayoutIdLst>
  <p:hf hdr="0" dt="0"/>
  <p:txStyles>
    <p:titleStyle>
      <a:lvl1pPr algn="l" defTabSz="457200" rtl="0" eaLnBrk="1" latinLnBrk="0" hangingPunct="1">
        <a:spcBef>
          <a:spcPct val="0"/>
        </a:spcBef>
        <a:buNone/>
        <a:defRPr sz="4000" b="1" kern="1200">
          <a:solidFill>
            <a:schemeClr val="tx2"/>
          </a:solidFill>
          <a:latin typeface="+mj-lt"/>
          <a:ea typeface="+mj-ea"/>
          <a:cs typeface="+mj-cs"/>
        </a:defRPr>
      </a:lvl1pPr>
    </p:titleStyle>
    <p:bodyStyle>
      <a:lvl1pPr marL="0" marR="0" indent="0" algn="l" defTabSz="457200" rtl="0" eaLnBrk="1" fontAlgn="auto" latinLnBrk="0" hangingPunct="1">
        <a:lnSpc>
          <a:spcPct val="120000"/>
        </a:lnSpc>
        <a:spcBef>
          <a:spcPct val="20000"/>
        </a:spcBef>
        <a:spcAft>
          <a:spcPts val="0"/>
        </a:spcAft>
        <a:buClr>
          <a:srgbClr val="6A9E32"/>
        </a:buClr>
        <a:buSzTx/>
        <a:buFontTx/>
        <a:buNone/>
        <a:tabLst/>
        <a:defRPr sz="2400" b="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chemeClr val="accent2"/>
        </a:buClr>
        <a:buSzPct val="100000"/>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chemeClr val="accent2"/>
        </a:buClr>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chemeClr val="accent2"/>
        </a:buClr>
        <a:buFont typeface="Courier New"/>
        <a:buChar char="o"/>
        <a:defRPr sz="16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84896"/>
            <a:ext cx="11234057" cy="1160059"/>
          </a:xfrm>
        </p:spPr>
        <p:txBody>
          <a:bodyPr/>
          <a:lstStyle/>
          <a:p>
            <a:pPr algn="ctr"/>
            <a:r>
              <a:rPr lang="en-US" dirty="0"/>
              <a:t>	Enrolled Non-Participating Supplier: 	</a:t>
            </a:r>
            <a:br>
              <a:rPr lang="en-US" dirty="0"/>
            </a:br>
            <a:r>
              <a:rPr lang="en-US" dirty="0"/>
              <a:t>Can Collect Cash at the Time of Service! </a:t>
            </a:r>
            <a:br>
              <a:rPr lang="en-US" dirty="0"/>
            </a:br>
            <a:endParaRPr lang="en-US" dirty="0"/>
          </a:p>
        </p:txBody>
      </p:sp>
      <p:sp>
        <p:nvSpPr>
          <p:cNvPr id="3" name="Subtitle 2"/>
          <p:cNvSpPr>
            <a:spLocks noGrp="1"/>
          </p:cNvSpPr>
          <p:nvPr>
            <p:ph type="subTitle" idx="1"/>
          </p:nvPr>
        </p:nvSpPr>
        <p:spPr>
          <a:xfrm>
            <a:off x="518232" y="4844955"/>
            <a:ext cx="8532178" cy="1423371"/>
          </a:xfrm>
        </p:spPr>
        <p:txBody>
          <a:bodyPr/>
          <a:lstStyle/>
          <a:p>
            <a:pPr algn="ctr"/>
            <a:r>
              <a:rPr lang="en-US"/>
              <a:t>              </a:t>
            </a:r>
            <a:r>
              <a:rPr lang="en-US" dirty="0"/>
              <a:t>Mary R. Daulong, PT, CHC, CHP </a:t>
            </a:r>
          </a:p>
          <a:p>
            <a:pPr algn="ctr"/>
            <a:r>
              <a:rPr lang="en-US" dirty="0"/>
              <a:t>         November 2019</a:t>
            </a:r>
            <a:endParaRPr lang="en-US" dirty="0">
              <a:highlight>
                <a:srgbClr val="FFFF00"/>
              </a:highlight>
            </a:endParaRPr>
          </a:p>
        </p:txBody>
      </p:sp>
      <p:sp>
        <p:nvSpPr>
          <p:cNvPr id="4" name="Footer Placeholder 3"/>
          <p:cNvSpPr>
            <a:spLocks noGrp="1"/>
          </p:cNvSpPr>
          <p:nvPr>
            <p:ph type="ftr" sz="quarter" idx="11"/>
          </p:nvPr>
        </p:nvSpPr>
        <p:spPr/>
        <p:txBody>
          <a:bodyPr/>
          <a:lstStyle/>
          <a:p>
            <a:r>
              <a:rPr lang="en-US" baseline="30000"/>
              <a:t>BCMS All Rights Reserved 2019</a:t>
            </a:r>
            <a:endParaRPr lang="en-US" baseline="30000" dirty="0"/>
          </a:p>
        </p:txBody>
      </p:sp>
    </p:spTree>
    <p:extLst>
      <p:ext uri="{BB962C8B-B14F-4D97-AF65-F5344CB8AC3E}">
        <p14:creationId xmlns:p14="http://schemas.microsoft.com/office/powerpoint/2010/main" val="426229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Non-Participating (cont.)</a:t>
            </a:r>
          </a:p>
        </p:txBody>
      </p:sp>
      <p:sp>
        <p:nvSpPr>
          <p:cNvPr id="3" name="Content Placeholder 2"/>
          <p:cNvSpPr>
            <a:spLocks noGrp="1"/>
          </p:cNvSpPr>
          <p:nvPr>
            <p:ph type="body" sz="quarter" idx="13"/>
          </p:nvPr>
        </p:nvSpPr>
        <p:spPr>
          <a:xfrm>
            <a:off x="609600" y="1294150"/>
            <a:ext cx="10471688" cy="1075031"/>
          </a:xfrm>
        </p:spPr>
        <p:txBody>
          <a:bodyPr>
            <a:normAutofit/>
          </a:bodyPr>
          <a:lstStyle/>
          <a:p>
            <a:r>
              <a:rPr lang="en-US" sz="2800" dirty="0"/>
              <a:t>Non-participating (non-PAR) therapists may accept assigned Medicare payment on a case-by-case basis if:</a:t>
            </a:r>
          </a:p>
        </p:txBody>
      </p:sp>
      <p:graphicFrame>
        <p:nvGraphicFramePr>
          <p:cNvPr id="4" name="Diagram 3"/>
          <p:cNvGraphicFramePr/>
          <p:nvPr>
            <p:extLst/>
          </p:nvPr>
        </p:nvGraphicFramePr>
        <p:xfrm>
          <a:off x="723255" y="2465933"/>
          <a:ext cx="10244378" cy="373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5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Advantages of Non-Par</a:t>
            </a:r>
          </a:p>
        </p:txBody>
      </p:sp>
      <p:sp>
        <p:nvSpPr>
          <p:cNvPr id="3" name="Content Placeholder 2"/>
          <p:cNvSpPr>
            <a:spLocks noGrp="1"/>
          </p:cNvSpPr>
          <p:nvPr>
            <p:ph type="body" sz="quarter" idx="13"/>
          </p:nvPr>
        </p:nvSpPr>
        <p:spPr/>
        <p:txBody>
          <a:bodyPr>
            <a:normAutofit/>
          </a:bodyPr>
          <a:lstStyle/>
          <a:p>
            <a:r>
              <a:rPr lang="en-US" sz="3200" dirty="0"/>
              <a:t>The advantage of being a non-PAR therapist is:</a:t>
            </a:r>
          </a:p>
          <a:p>
            <a:pPr lvl="1"/>
            <a:r>
              <a:rPr lang="en-US" sz="3200" dirty="0"/>
              <a:t>The potential to make more revenue than a PAR therapist; </a:t>
            </a:r>
            <a:r>
              <a:rPr lang="en-US" sz="3200" u="sng" dirty="0"/>
              <a:t>BUT</a:t>
            </a:r>
            <a:r>
              <a:rPr lang="en-US" sz="3200" dirty="0"/>
              <a:t> this can only happen if a non-PAR therapist collects the full limiting charge on 35% or more of their Medicare visits.</a:t>
            </a:r>
          </a:p>
          <a:p>
            <a:pPr marL="457200" lvl="1" indent="0">
              <a:buNone/>
            </a:pPr>
            <a:endParaRPr lang="en-US" sz="3200" dirty="0"/>
          </a:p>
        </p:txBody>
      </p:sp>
    </p:spTree>
    <p:extLst>
      <p:ext uri="{BB962C8B-B14F-4D97-AF65-F5344CB8AC3E}">
        <p14:creationId xmlns:p14="http://schemas.microsoft.com/office/powerpoint/2010/main" val="413257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 Par &amp; Par Payment Per AMA Based on </a:t>
            </a:r>
            <a:br>
              <a:rPr lang="en-US" dirty="0"/>
            </a:br>
            <a:r>
              <a:rPr lang="en-US" dirty="0"/>
              <a:t>$100 Medicare Allowable Charge</a:t>
            </a:r>
          </a:p>
        </p:txBody>
      </p:sp>
      <p:sp>
        <p:nvSpPr>
          <p:cNvPr id="3" name="Text Placeholder 2"/>
          <p:cNvSpPr>
            <a:spLocks noGrp="1"/>
          </p:cNvSpPr>
          <p:nvPr>
            <p:ph type="body" sz="quarter" idx="13"/>
          </p:nvPr>
        </p:nvSpPr>
        <p:spPr>
          <a:xfrm>
            <a:off x="609441" y="1323578"/>
            <a:ext cx="11115889" cy="5008983"/>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5639036"/>
              </p:ext>
            </p:extLst>
          </p:nvPr>
        </p:nvGraphicFramePr>
        <p:xfrm>
          <a:off x="0" y="1323581"/>
          <a:ext cx="12170229" cy="5708588"/>
        </p:xfrm>
        <a:graphic>
          <a:graphicData uri="http://schemas.openxmlformats.org/drawingml/2006/table">
            <a:tbl>
              <a:tblPr firstRow="1" firstCol="1" lastRow="1" lastCol="1" bandRow="1" bandCol="1">
                <a:tableStyleId>{5C22544A-7EE6-4342-B048-85BDC9FD1C3A}</a:tableStyleId>
              </a:tblPr>
              <a:tblGrid>
                <a:gridCol w="2925511">
                  <a:extLst>
                    <a:ext uri="{9D8B030D-6E8A-4147-A177-3AD203B41FA5}">
                      <a16:colId xmlns:a16="http://schemas.microsoft.com/office/drawing/2014/main" val="655138679"/>
                    </a:ext>
                  </a:extLst>
                </a:gridCol>
                <a:gridCol w="2925511">
                  <a:extLst>
                    <a:ext uri="{9D8B030D-6E8A-4147-A177-3AD203B41FA5}">
                      <a16:colId xmlns:a16="http://schemas.microsoft.com/office/drawing/2014/main" val="844170862"/>
                    </a:ext>
                  </a:extLst>
                </a:gridCol>
                <a:gridCol w="2693399">
                  <a:extLst>
                    <a:ext uri="{9D8B030D-6E8A-4147-A177-3AD203B41FA5}">
                      <a16:colId xmlns:a16="http://schemas.microsoft.com/office/drawing/2014/main" val="1065214842"/>
                    </a:ext>
                  </a:extLst>
                </a:gridCol>
                <a:gridCol w="3625808">
                  <a:extLst>
                    <a:ext uri="{9D8B030D-6E8A-4147-A177-3AD203B41FA5}">
                      <a16:colId xmlns:a16="http://schemas.microsoft.com/office/drawing/2014/main" val="3205005769"/>
                    </a:ext>
                  </a:extLst>
                </a:gridCol>
              </a:tblGrid>
              <a:tr h="183236">
                <a:tc gridSpan="4">
                  <a:txBody>
                    <a:bodyPr/>
                    <a:lstStyle/>
                    <a:p>
                      <a:pPr marL="0" marR="0">
                        <a:lnSpc>
                          <a:spcPct val="107000"/>
                        </a:lnSpc>
                        <a:spcBef>
                          <a:spcPts val="0"/>
                        </a:spcBef>
                        <a:spcAft>
                          <a:spcPts val="48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275910"/>
                  </a:ext>
                </a:extLst>
              </a:tr>
              <a:tr h="679535">
                <a:tc>
                  <a:txBody>
                    <a:bodyPr/>
                    <a:lstStyle/>
                    <a:p>
                      <a:pPr marL="0" marR="0">
                        <a:lnSpc>
                          <a:spcPct val="107000"/>
                        </a:lnSpc>
                        <a:spcBef>
                          <a:spcPts val="0"/>
                        </a:spcBef>
                        <a:spcAft>
                          <a:spcPts val="480"/>
                        </a:spcAft>
                      </a:pPr>
                      <a:r>
                        <a:rPr lang="en-US" sz="2000">
                          <a:effectLst/>
                        </a:rPr>
                        <a:t>Payment Arrangement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480"/>
                        </a:spcAft>
                      </a:pPr>
                      <a:r>
                        <a:rPr lang="en-US" sz="2000" b="1" dirty="0">
                          <a:effectLst/>
                        </a:rPr>
                        <a:t>Total Payment Rate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2000" b="1" dirty="0">
                          <a:effectLst/>
                        </a:rPr>
                        <a:t>Amount from Medicare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2000">
                          <a:effectLst/>
                        </a:rPr>
                        <a:t>Payment Amount from Patient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8553482"/>
                  </a:ext>
                </a:extLst>
              </a:tr>
              <a:tr h="1376647">
                <a:tc>
                  <a:txBody>
                    <a:bodyPr/>
                    <a:lstStyle/>
                    <a:p>
                      <a:pPr marL="0" marR="0">
                        <a:lnSpc>
                          <a:spcPct val="107000"/>
                        </a:lnSpc>
                        <a:spcBef>
                          <a:spcPts val="0"/>
                        </a:spcBef>
                        <a:spcAft>
                          <a:spcPts val="480"/>
                        </a:spcAft>
                      </a:pPr>
                      <a:r>
                        <a:rPr lang="en-US" sz="2000" b="0" dirty="0">
                          <a:effectLst/>
                        </a:rPr>
                        <a:t>PAR therapists</a:t>
                      </a:r>
                      <a:r>
                        <a:rPr lang="en-US" sz="2000" b="0" baseline="0" dirty="0">
                          <a:effectLst/>
                        </a:rPr>
                        <a:t> </a:t>
                      </a:r>
                      <a:r>
                        <a:rPr lang="en-US" sz="2000" b="0" dirty="0">
                          <a:effectLst/>
                        </a:rPr>
                        <a:t>always accept assignment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480"/>
                        </a:spcAft>
                      </a:pPr>
                      <a:r>
                        <a:rPr lang="en-US" sz="2000" dirty="0">
                          <a:effectLst/>
                        </a:rPr>
                        <a:t>100% Medicare Fee Schedule = $100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2000" dirty="0">
                          <a:effectLst/>
                        </a:rPr>
                        <a:t>$80 (80% of the allowable rate) Medicare pays the therapist directly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2000" b="0" dirty="0">
                          <a:effectLst/>
                        </a:rPr>
                        <a:t>$20 (20%) paid by patient or</a:t>
                      </a:r>
                      <a:r>
                        <a:rPr lang="en-US" sz="2000" b="0" baseline="0" dirty="0">
                          <a:effectLst/>
                        </a:rPr>
                        <a:t> other</a:t>
                      </a:r>
                      <a:r>
                        <a:rPr lang="en-US" sz="2000" b="0" dirty="0">
                          <a:effectLst/>
                        </a:rPr>
                        <a:t> insurance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5244733"/>
                  </a:ext>
                </a:extLst>
              </a:tr>
              <a:tr h="1376647">
                <a:tc>
                  <a:txBody>
                    <a:bodyPr/>
                    <a:lstStyle/>
                    <a:p>
                      <a:pPr marL="0" marR="0">
                        <a:lnSpc>
                          <a:spcPct val="107000"/>
                        </a:lnSpc>
                        <a:spcBef>
                          <a:spcPts val="0"/>
                        </a:spcBef>
                        <a:spcAft>
                          <a:spcPts val="480"/>
                        </a:spcAft>
                      </a:pPr>
                      <a:r>
                        <a:rPr lang="en-US" sz="2000" b="0" dirty="0">
                          <a:effectLst/>
                        </a:rPr>
                        <a:t>Non-Par</a:t>
                      </a:r>
                      <a:r>
                        <a:rPr lang="en-US" sz="2000" b="0" baseline="0" dirty="0">
                          <a:effectLst/>
                        </a:rPr>
                        <a:t>  therapists </a:t>
                      </a:r>
                      <a:r>
                        <a:rPr lang="en-US" sz="2000" b="0" dirty="0">
                          <a:effectLst/>
                        </a:rPr>
                        <a:t>determine assignment acceptance on a case by case basis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480"/>
                        </a:spcAft>
                      </a:pPr>
                      <a:r>
                        <a:rPr lang="en-US" sz="2000" dirty="0">
                          <a:effectLst/>
                        </a:rPr>
                        <a:t>95% Medicare  Non Par fee schedule = $95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2000" dirty="0">
                          <a:effectLst/>
                        </a:rPr>
                        <a:t>$76 (80% of the non par rate) Medicare pays the therapist directly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2000" b="0" dirty="0">
                          <a:effectLst/>
                        </a:rPr>
                        <a:t>$19 (20% based on $95) paid by patient or insurance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1847074"/>
                  </a:ext>
                </a:extLst>
              </a:tr>
              <a:tr h="2092523">
                <a:tc>
                  <a:txBody>
                    <a:bodyPr/>
                    <a:lstStyle/>
                    <a:p>
                      <a:pPr marL="0" marR="0">
                        <a:lnSpc>
                          <a:spcPct val="107000"/>
                        </a:lnSpc>
                        <a:spcBef>
                          <a:spcPts val="0"/>
                        </a:spcBef>
                        <a:spcAft>
                          <a:spcPts val="480"/>
                        </a:spcAft>
                      </a:pPr>
                      <a:r>
                        <a:rPr lang="en-US" sz="2000" b="0" dirty="0">
                          <a:effectLst/>
                        </a:rPr>
                        <a:t>Non-Par therapists</a:t>
                      </a:r>
                      <a:r>
                        <a:rPr lang="en-US" sz="2000" b="0" baseline="0" dirty="0">
                          <a:effectLst/>
                        </a:rPr>
                        <a:t> never accept assignment of benefits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480"/>
                        </a:spcAft>
                      </a:pPr>
                      <a:r>
                        <a:rPr lang="en-US" sz="2000" b="0" dirty="0">
                          <a:solidFill>
                            <a:schemeClr val="tx1"/>
                          </a:solidFill>
                          <a:effectLst/>
                        </a:rPr>
                        <a:t>115% of Non Par fee schedule rate ($95). Medicare fee schedule</a:t>
                      </a:r>
                      <a:r>
                        <a:rPr lang="en-US" sz="2000" b="0" baseline="0" dirty="0">
                          <a:solidFill>
                            <a:schemeClr val="tx1"/>
                          </a:solidFill>
                          <a:effectLst/>
                        </a:rPr>
                        <a:t> $95 x 115% = </a:t>
                      </a:r>
                      <a:r>
                        <a:rPr lang="en-US" sz="2000" b="0" dirty="0">
                          <a:solidFill>
                            <a:schemeClr val="tx1"/>
                          </a:solidFill>
                          <a:effectLst/>
                        </a:rPr>
                        <a:t>$109.25</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2000" b="0" dirty="0">
                          <a:solidFill>
                            <a:schemeClr val="tx1"/>
                          </a:solidFill>
                          <a:effectLst/>
                        </a:rPr>
                        <a:t>All monies are paid to the beneficiary by Medicare</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07000"/>
                        </a:lnSpc>
                        <a:spcBef>
                          <a:spcPts val="0"/>
                        </a:spcBef>
                        <a:spcAft>
                          <a:spcPts val="480"/>
                        </a:spcAft>
                      </a:pPr>
                      <a:r>
                        <a:rPr lang="en-US" sz="1900" b="0" dirty="0">
                          <a:effectLst/>
                        </a:rPr>
                        <a:t>Medicare pays $76 (80% of $95) to the patient. The patient’s co-share is $19 (20% of $95). Total due from patient.</a:t>
                      </a:r>
                    </a:p>
                    <a:p>
                      <a:pPr marL="0" marR="0">
                        <a:lnSpc>
                          <a:spcPct val="107000"/>
                        </a:lnSpc>
                        <a:spcBef>
                          <a:spcPts val="0"/>
                        </a:spcBef>
                        <a:spcAft>
                          <a:spcPts val="480"/>
                        </a:spcAft>
                      </a:pPr>
                      <a:r>
                        <a:rPr lang="en-US" sz="1900" b="0" dirty="0">
                          <a:effectLst/>
                          <a:latin typeface="Calibri" panose="020F0502020204030204" pitchFamily="34" charset="0"/>
                          <a:ea typeface="Calibri" panose="020F0502020204030204" pitchFamily="34" charset="0"/>
                          <a:cs typeface="Times New Roman" panose="02020603050405020304" pitchFamily="18" charset="0"/>
                        </a:rPr>
                        <a:t>$76 +</a:t>
                      </a:r>
                      <a:r>
                        <a:rPr lang="en-US" sz="1900" b="0" baseline="0" dirty="0">
                          <a:effectLst/>
                          <a:latin typeface="Calibri" panose="020F0502020204030204" pitchFamily="34" charset="0"/>
                          <a:ea typeface="Calibri" panose="020F0502020204030204" pitchFamily="34" charset="0"/>
                          <a:cs typeface="Times New Roman" panose="02020603050405020304" pitchFamily="18" charset="0"/>
                        </a:rPr>
                        <a:t> 19 + 14.25 (balance billing) = $109.25</a:t>
                      </a:r>
                      <a:endParaRPr lang="en-US" sz="1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701555"/>
                  </a:ext>
                </a:extLst>
              </a:tr>
            </a:tbl>
          </a:graphicData>
        </a:graphic>
      </p:graphicFrame>
    </p:spTree>
    <p:extLst>
      <p:ext uri="{BB962C8B-B14F-4D97-AF65-F5344CB8AC3E}">
        <p14:creationId xmlns:p14="http://schemas.microsoft.com/office/powerpoint/2010/main" val="175053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Compliant and Collect Cash</a:t>
            </a:r>
          </a:p>
        </p:txBody>
      </p:sp>
      <p:sp>
        <p:nvSpPr>
          <p:cNvPr id="3" name="Text Placeholder 2"/>
          <p:cNvSpPr>
            <a:spLocks noGrp="1"/>
          </p:cNvSpPr>
          <p:nvPr>
            <p:ph type="body" sz="quarter" idx="13"/>
          </p:nvPr>
        </p:nvSpPr>
        <p:spPr>
          <a:xfrm>
            <a:off x="609600" y="1294151"/>
            <a:ext cx="11115889" cy="4636750"/>
          </a:xfrm>
        </p:spPr>
        <p:txBody>
          <a:bodyPr/>
          <a:lstStyle/>
          <a:p>
            <a:pPr marL="342900" indent="-342900">
              <a:buClr>
                <a:srgbClr val="0070C0"/>
              </a:buClr>
              <a:buFont typeface="Arial" panose="020B0604020202020204" pitchFamily="34" charset="0"/>
              <a:buChar char="•"/>
            </a:pPr>
            <a:r>
              <a:rPr lang="en-US" sz="2800" dirty="0"/>
              <a:t>Enroll in Medicare Part B and comply with Conditions of Coverage;</a:t>
            </a:r>
          </a:p>
          <a:p>
            <a:pPr marL="342900" indent="-342900">
              <a:buClr>
                <a:srgbClr val="0070C0"/>
              </a:buClr>
              <a:buFont typeface="Arial" panose="020B0604020202020204" pitchFamily="34" charset="0"/>
              <a:buChar char="•"/>
            </a:pPr>
            <a:r>
              <a:rPr lang="en-US" sz="2800" dirty="0"/>
              <a:t>Decline to accept assignment (enrolled but not participating);</a:t>
            </a:r>
          </a:p>
          <a:p>
            <a:pPr marL="342900" indent="-342900">
              <a:buClr>
                <a:srgbClr val="0070C0"/>
              </a:buClr>
              <a:buFont typeface="Arial" panose="020B0604020202020204" pitchFamily="34" charset="0"/>
              <a:buChar char="•"/>
            </a:pPr>
            <a:r>
              <a:rPr lang="en-US" sz="2800" b="1" dirty="0">
                <a:solidFill>
                  <a:schemeClr val="accent3"/>
                </a:solidFill>
              </a:rPr>
              <a:t>Collect both Medicare’s and the patient’s co-share and the “limiting charge” (115%) of the non par fee schedule rate at the time of service;</a:t>
            </a:r>
          </a:p>
          <a:p>
            <a:pPr marL="342900" indent="-342900">
              <a:buClr>
                <a:srgbClr val="0070C0"/>
              </a:buClr>
              <a:buFont typeface="Arial" panose="020B0604020202020204" pitchFamily="34" charset="0"/>
              <a:buChar char="•"/>
            </a:pPr>
            <a:r>
              <a:rPr lang="en-US" sz="2800" dirty="0"/>
              <a:t>File the patient’s claim as a non participating supplier;</a:t>
            </a:r>
          </a:p>
          <a:p>
            <a:pPr marL="342900" indent="-342900">
              <a:buClr>
                <a:srgbClr val="0070C0"/>
              </a:buClr>
              <a:buFont typeface="Arial" panose="020B0604020202020204" pitchFamily="34" charset="0"/>
              <a:buChar char="•"/>
            </a:pPr>
            <a:r>
              <a:rPr lang="en-US" sz="2800" dirty="0"/>
              <a:t>Take your money to the bank! </a:t>
            </a:r>
          </a:p>
        </p:txBody>
      </p:sp>
    </p:spTree>
    <p:extLst>
      <p:ext uri="{BB962C8B-B14F-4D97-AF65-F5344CB8AC3E}">
        <p14:creationId xmlns:p14="http://schemas.microsoft.com/office/powerpoint/2010/main" val="200066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to Accept Assignment or Not</a:t>
            </a:r>
          </a:p>
        </p:txBody>
      </p:sp>
      <p:sp>
        <p:nvSpPr>
          <p:cNvPr id="3" name="Text Placeholder 2"/>
          <p:cNvSpPr>
            <a:spLocks noGrp="1"/>
          </p:cNvSpPr>
          <p:nvPr>
            <p:ph type="body" sz="quarter" idx="13"/>
          </p:nvPr>
        </p:nvSpPr>
        <p:spPr>
          <a:xfrm>
            <a:off x="609600" y="1294151"/>
            <a:ext cx="11115889" cy="4636750"/>
          </a:xfrm>
        </p:spPr>
        <p:txBody>
          <a:bodyPr>
            <a:normAutofit fontScale="92500" lnSpcReduction="10000"/>
          </a:bodyPr>
          <a:lstStyle/>
          <a:p>
            <a:pPr>
              <a:lnSpc>
                <a:spcPct val="100000"/>
              </a:lnSpc>
              <a:spcBef>
                <a:spcPts val="0"/>
              </a:spcBef>
            </a:pPr>
            <a:r>
              <a:rPr lang="en-US" sz="2800" dirty="0"/>
              <a:t>Remember, non participating therapists may elect to accept assignment from patients who cannot pay more than their 20% co-share at the time of service. But be attentive if assignment is accepted:</a:t>
            </a:r>
          </a:p>
          <a:p>
            <a:pPr>
              <a:lnSpc>
                <a:spcPct val="100000"/>
              </a:lnSpc>
              <a:spcBef>
                <a:spcPts val="0"/>
              </a:spcBef>
            </a:pPr>
            <a:endParaRPr lang="en-US" sz="2800" dirty="0"/>
          </a:p>
          <a:p>
            <a:pPr marL="457200" indent="-457200">
              <a:lnSpc>
                <a:spcPct val="100000"/>
              </a:lnSpc>
              <a:spcBef>
                <a:spcPts val="0"/>
              </a:spcBef>
              <a:buClr>
                <a:srgbClr val="0070C0"/>
              </a:buClr>
              <a:buFont typeface="Arial" panose="020B0604020202020204" pitchFamily="34" charset="0"/>
              <a:buChar char="•"/>
            </a:pPr>
            <a:r>
              <a:rPr lang="en-US" sz="2900" dirty="0"/>
              <a:t>Medicare will pay the therapist directly for its co-share $76</a:t>
            </a:r>
            <a:r>
              <a:rPr lang="en-US" sz="2900" baseline="30000" dirty="0"/>
              <a:t>1</a:t>
            </a:r>
            <a:r>
              <a:rPr lang="en-US" sz="2900" dirty="0"/>
              <a:t> not $8</a:t>
            </a:r>
            <a:r>
              <a:rPr lang="en-US" sz="2800" dirty="0"/>
              <a:t>0;</a:t>
            </a:r>
          </a:p>
          <a:p>
            <a:pPr marL="171450" indent="-171450">
              <a:lnSpc>
                <a:spcPct val="100000"/>
              </a:lnSpc>
              <a:spcBef>
                <a:spcPts val="0"/>
              </a:spcBef>
              <a:buClr>
                <a:srgbClr val="0070C0"/>
              </a:buClr>
              <a:buFont typeface="Arial" panose="020B0604020202020204" pitchFamily="34" charset="0"/>
              <a:buChar char="•"/>
            </a:pPr>
            <a:endParaRPr lang="en-US" sz="900" dirty="0"/>
          </a:p>
          <a:p>
            <a:pPr marL="457200" indent="-457200">
              <a:lnSpc>
                <a:spcPct val="100000"/>
              </a:lnSpc>
              <a:spcBef>
                <a:spcPts val="0"/>
              </a:spcBef>
              <a:buClr>
                <a:srgbClr val="0070C0"/>
              </a:buClr>
              <a:buFont typeface="Arial" panose="020B0604020202020204" pitchFamily="34" charset="0"/>
              <a:buChar char="•"/>
            </a:pPr>
            <a:r>
              <a:rPr lang="en-US" sz="2900" dirty="0"/>
              <a:t>The patient’s co-share is $19</a:t>
            </a:r>
            <a:r>
              <a:rPr lang="en-US" sz="2900" baseline="30000" dirty="0"/>
              <a:t>1</a:t>
            </a:r>
            <a:r>
              <a:rPr lang="en-US" sz="2900" dirty="0"/>
              <a:t> not $20;</a:t>
            </a:r>
          </a:p>
          <a:p>
            <a:pPr marL="171450" indent="-171450">
              <a:lnSpc>
                <a:spcPct val="100000"/>
              </a:lnSpc>
              <a:spcBef>
                <a:spcPts val="0"/>
              </a:spcBef>
              <a:buClr>
                <a:srgbClr val="0070C0"/>
              </a:buClr>
              <a:buFont typeface="Arial" panose="020B0604020202020204" pitchFamily="34" charset="0"/>
              <a:buChar char="•"/>
            </a:pPr>
            <a:endParaRPr lang="en-US" sz="900" dirty="0"/>
          </a:p>
          <a:p>
            <a:pPr marL="457200" indent="-457200">
              <a:lnSpc>
                <a:spcPct val="100000"/>
              </a:lnSpc>
              <a:spcBef>
                <a:spcPts val="0"/>
              </a:spcBef>
              <a:buClr>
                <a:srgbClr val="0070C0"/>
              </a:buClr>
              <a:buFont typeface="Arial" panose="020B0604020202020204" pitchFamily="34" charset="0"/>
              <a:buChar char="•"/>
            </a:pPr>
            <a:r>
              <a:rPr lang="en-US" sz="2900" dirty="0"/>
              <a:t>The claim must be marked to indicate accepting assignment, signature on file.</a:t>
            </a:r>
          </a:p>
          <a:p>
            <a:endParaRPr lang="en-US" sz="3200" dirty="0"/>
          </a:p>
          <a:p>
            <a:r>
              <a:rPr lang="en-US" sz="3200" dirty="0"/>
              <a:t> </a:t>
            </a:r>
            <a:r>
              <a:rPr lang="en-US" sz="2800" baseline="30000" dirty="0"/>
              <a:t>1</a:t>
            </a:r>
            <a:r>
              <a:rPr lang="en-US" sz="3200" baseline="30000" dirty="0"/>
              <a:t> </a:t>
            </a:r>
            <a:r>
              <a:rPr lang="en-US" dirty="0"/>
              <a:t>Both based on $100 charge reduced to $95 allowable for non participating suppliers.</a:t>
            </a:r>
            <a:endParaRPr lang="en-US" sz="3200" dirty="0"/>
          </a:p>
        </p:txBody>
      </p:sp>
    </p:spTree>
    <p:extLst>
      <p:ext uri="{BB962C8B-B14F-4D97-AF65-F5344CB8AC3E}">
        <p14:creationId xmlns:p14="http://schemas.microsoft.com/office/powerpoint/2010/main" val="355217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Penalties for Non-Compliance</a:t>
            </a:r>
          </a:p>
        </p:txBody>
      </p:sp>
      <p:sp>
        <p:nvSpPr>
          <p:cNvPr id="3" name="Text Placeholder 2"/>
          <p:cNvSpPr>
            <a:spLocks noGrp="1"/>
          </p:cNvSpPr>
          <p:nvPr>
            <p:ph type="body" sz="quarter" idx="13"/>
          </p:nvPr>
        </p:nvSpPr>
        <p:spPr/>
        <p:txBody>
          <a:bodyPr>
            <a:normAutofit fontScale="32500" lnSpcReduction="20000"/>
          </a:bodyPr>
          <a:lstStyle/>
          <a:p>
            <a:pPr algn="ctr">
              <a:buClr>
                <a:srgbClr val="0070C0"/>
              </a:buClr>
            </a:pPr>
            <a:r>
              <a:rPr lang="en-US" sz="8600" dirty="0">
                <a:solidFill>
                  <a:schemeClr val="accent3"/>
                </a:solidFill>
              </a:rPr>
              <a:t>Compliance to the mandatory claim filing is monitored by CMS!</a:t>
            </a:r>
          </a:p>
          <a:p>
            <a:pPr>
              <a:buClr>
                <a:srgbClr val="0070C0"/>
              </a:buClr>
            </a:pPr>
            <a:endParaRPr lang="en-US" sz="1000" dirty="0"/>
          </a:p>
          <a:p>
            <a:pPr marL="1143000" lvl="1">
              <a:buClr>
                <a:srgbClr val="0070C0"/>
              </a:buClr>
            </a:pPr>
            <a:r>
              <a:rPr lang="en-US" sz="7400" dirty="0"/>
              <a:t>Violations of the requirement may be subject to a civil monetary penalty of up to $2,000 for </a:t>
            </a:r>
            <a:r>
              <a:rPr lang="en-US" sz="7400" u="sng" dirty="0"/>
              <a:t>each violation</a:t>
            </a:r>
            <a:r>
              <a:rPr lang="en-US" sz="7400" dirty="0"/>
              <a:t>; </a:t>
            </a:r>
          </a:p>
          <a:p>
            <a:pPr marL="1143000" lvl="1">
              <a:buClr>
                <a:srgbClr val="0070C0"/>
              </a:buClr>
            </a:pPr>
            <a:endParaRPr lang="en-US" sz="1300" dirty="0"/>
          </a:p>
          <a:p>
            <a:pPr marL="1143000" lvl="1">
              <a:buClr>
                <a:srgbClr val="0070C0"/>
              </a:buClr>
            </a:pPr>
            <a:r>
              <a:rPr lang="en-US" sz="7400" dirty="0"/>
              <a:t>Violations could result in exclusion from the Federal Program;</a:t>
            </a:r>
          </a:p>
          <a:p>
            <a:pPr lvl="1" indent="0">
              <a:buClr>
                <a:srgbClr val="0070C0"/>
              </a:buClr>
              <a:buNone/>
            </a:pPr>
            <a:endParaRPr lang="en-US" sz="1900" dirty="0"/>
          </a:p>
          <a:p>
            <a:pPr marL="1143000" lvl="1">
              <a:buClr>
                <a:srgbClr val="0070C0"/>
              </a:buClr>
            </a:pPr>
            <a:r>
              <a:rPr lang="en-US" sz="7400" dirty="0"/>
              <a:t>Violations could result in a ten percent (10%) reduction of subsequent payments, if the provider/supplier is allowed back into the program.</a:t>
            </a:r>
          </a:p>
          <a:p>
            <a:pPr lvl="1">
              <a:buClr>
                <a:srgbClr val="0070C0"/>
              </a:buClr>
            </a:pPr>
            <a:endParaRPr lang="en-US" sz="1900" dirty="0"/>
          </a:p>
          <a:p>
            <a:pPr lvl="1">
              <a:buClr>
                <a:srgbClr val="0070C0"/>
              </a:buClr>
            </a:pPr>
            <a:endParaRPr lang="en-US" sz="1900" dirty="0"/>
          </a:p>
          <a:p>
            <a:pPr marL="1143000" lvl="1">
              <a:buClr>
                <a:srgbClr val="0070C0"/>
              </a:buClr>
            </a:pPr>
            <a:endParaRPr lang="en-US" sz="2900" dirty="0"/>
          </a:p>
          <a:p>
            <a:pPr>
              <a:buClr>
                <a:srgbClr val="0070C0"/>
              </a:buClr>
            </a:pPr>
            <a:endParaRPr lang="en-US" sz="2800" dirty="0"/>
          </a:p>
          <a:p>
            <a:pPr>
              <a:buClr>
                <a:srgbClr val="0070C0"/>
              </a:buClr>
            </a:pPr>
            <a:endParaRPr lang="en-US" sz="2800" dirty="0"/>
          </a:p>
          <a:p>
            <a:pPr>
              <a:buClr>
                <a:srgbClr val="0070C0"/>
              </a:buClr>
            </a:pPr>
            <a:endParaRPr lang="en-US" sz="2800" dirty="0"/>
          </a:p>
          <a:p>
            <a:r>
              <a:rPr lang="en-US" sz="6200" dirty="0"/>
              <a:t>Note:  Beneficiaries may not be charged for preparing or filing a Medicare Claim</a:t>
            </a:r>
          </a:p>
        </p:txBody>
      </p:sp>
    </p:spTree>
    <p:extLst>
      <p:ext uri="{BB962C8B-B14F-4D97-AF65-F5344CB8AC3E}">
        <p14:creationId xmlns:p14="http://schemas.microsoft.com/office/powerpoint/2010/main" val="235979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8B90-3340-4EFC-B12B-AF65D766DA17}"/>
              </a:ext>
            </a:extLst>
          </p:cNvPr>
          <p:cNvSpPr>
            <a:spLocks noGrp="1"/>
          </p:cNvSpPr>
          <p:nvPr>
            <p:ph type="title"/>
          </p:nvPr>
        </p:nvSpPr>
        <p:spPr/>
        <p:txBody>
          <a:bodyPr/>
          <a:lstStyle/>
          <a:p>
            <a:r>
              <a:rPr lang="en-US" dirty="0"/>
              <a:t>But There Is An Exception</a:t>
            </a:r>
          </a:p>
        </p:txBody>
      </p:sp>
      <p:sp>
        <p:nvSpPr>
          <p:cNvPr id="3" name="Text Placeholder 2">
            <a:extLst>
              <a:ext uri="{FF2B5EF4-FFF2-40B4-BE49-F238E27FC236}">
                <a16:creationId xmlns:a16="http://schemas.microsoft.com/office/drawing/2014/main" id="{57932915-4BCC-4895-9C8C-8DF2DCD9C303}"/>
              </a:ext>
            </a:extLst>
          </p:cNvPr>
          <p:cNvSpPr>
            <a:spLocks noGrp="1"/>
          </p:cNvSpPr>
          <p:nvPr>
            <p:ph type="body" sz="quarter" idx="13"/>
          </p:nvPr>
        </p:nvSpPr>
        <p:spPr>
          <a:xfrm>
            <a:off x="609600" y="1294151"/>
            <a:ext cx="11115889" cy="5044866"/>
          </a:xfrm>
        </p:spPr>
        <p:txBody>
          <a:bodyPr>
            <a:normAutofit/>
          </a:bodyPr>
          <a:lstStyle/>
          <a:p>
            <a:r>
              <a:rPr lang="en-US" sz="3200" b="1" dirty="0"/>
              <a:t>There is an exception to this rule which states</a:t>
            </a:r>
            <a:r>
              <a:rPr lang="en-US" sz="3200" b="1" baseline="30000" dirty="0"/>
              <a:t>1</a:t>
            </a:r>
            <a:r>
              <a:rPr lang="en-US" sz="3200" b="1" dirty="0"/>
              <a:t>:</a:t>
            </a:r>
          </a:p>
          <a:p>
            <a:r>
              <a:rPr lang="en-US" sz="2800" dirty="0"/>
              <a:t>Where a beneficiary (or the beneficiary’s legal representative) refuses, of his/her own free will, to authorize the submission of a bill to Medicare… </a:t>
            </a:r>
            <a:r>
              <a:rPr lang="en-US" sz="2800" b="1" dirty="0"/>
              <a:t>a Medicare provider</a:t>
            </a:r>
            <a:r>
              <a:rPr lang="en-US" sz="2800" dirty="0"/>
              <a:t> is not required to submit a claim to Medicare for the covered service and may accept an out of pocket payment for the service from the beneficiary.</a:t>
            </a:r>
          </a:p>
          <a:p>
            <a:endParaRPr lang="en-US" dirty="0"/>
          </a:p>
          <a:p>
            <a:pPr>
              <a:lnSpc>
                <a:spcPct val="110000"/>
              </a:lnSpc>
              <a:spcBef>
                <a:spcPts val="0"/>
              </a:spcBef>
            </a:pPr>
            <a:r>
              <a:rPr lang="en-US" sz="2800" baseline="30000" dirty="0"/>
              <a:t>1 </a:t>
            </a:r>
            <a:r>
              <a:rPr lang="en-US" dirty="0"/>
              <a:t>Condensed language for the purpose of slide formatting, see references </a:t>
            </a:r>
          </a:p>
          <a:p>
            <a:pPr>
              <a:lnSpc>
                <a:spcPct val="110000"/>
              </a:lnSpc>
              <a:spcBef>
                <a:spcPts val="0"/>
              </a:spcBef>
            </a:pPr>
            <a:r>
              <a:rPr lang="en-US" dirty="0"/>
              <a:t>  provided with handout for entire language.</a:t>
            </a:r>
          </a:p>
        </p:txBody>
      </p:sp>
    </p:spTree>
    <p:extLst>
      <p:ext uri="{BB962C8B-B14F-4D97-AF65-F5344CB8AC3E}">
        <p14:creationId xmlns:p14="http://schemas.microsoft.com/office/powerpoint/2010/main" val="148535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Beneficiary: Whistle Blower/Claim Filer</a:t>
            </a:r>
          </a:p>
        </p:txBody>
      </p:sp>
      <p:sp>
        <p:nvSpPr>
          <p:cNvPr id="3" name="Text Placeholder 2"/>
          <p:cNvSpPr>
            <a:spLocks noGrp="1"/>
          </p:cNvSpPr>
          <p:nvPr>
            <p:ph type="body" sz="quarter" idx="13"/>
          </p:nvPr>
        </p:nvSpPr>
        <p:spPr/>
        <p:txBody>
          <a:bodyPr>
            <a:normAutofit/>
          </a:bodyPr>
          <a:lstStyle/>
          <a:p>
            <a:r>
              <a:rPr lang="en-US" sz="2800" dirty="0"/>
              <a:t>If a beneficiary receives covered services from a provider or supplier that refuses to submit a claim on the beneficiary’s behalf, the beneficiary should: </a:t>
            </a:r>
          </a:p>
          <a:p>
            <a:pPr marL="457200" lvl="0" indent="-457200">
              <a:buClr>
                <a:srgbClr val="0070C0"/>
              </a:buClr>
              <a:buFont typeface="Arial" panose="020B0604020202020204" pitchFamily="34" charset="0"/>
              <a:buChar char="•"/>
            </a:pPr>
            <a:r>
              <a:rPr lang="en-US" sz="2800" dirty="0"/>
              <a:t>Notify the contractor in writing that the provider or supplier refused to submit a claim to Medicare; and </a:t>
            </a:r>
          </a:p>
          <a:p>
            <a:pPr marL="457200" lvl="0" indent="-457200">
              <a:buClr>
                <a:srgbClr val="0070C0"/>
              </a:buClr>
              <a:buFont typeface="Arial" panose="020B0604020202020204" pitchFamily="34" charset="0"/>
              <a:buChar char="•"/>
            </a:pPr>
            <a:r>
              <a:rPr lang="en-US" sz="2800" dirty="0"/>
              <a:t>Submit a complete Form CMS-1490S with all supporting documentation. </a:t>
            </a:r>
          </a:p>
          <a:p>
            <a:endParaRPr lang="en-US" dirty="0"/>
          </a:p>
        </p:txBody>
      </p:sp>
    </p:spTree>
    <p:extLst>
      <p:ext uri="{BB962C8B-B14F-4D97-AF65-F5344CB8AC3E}">
        <p14:creationId xmlns:p14="http://schemas.microsoft.com/office/powerpoint/2010/main" val="301113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File a Claim </a:t>
            </a:r>
          </a:p>
        </p:txBody>
      </p:sp>
      <p:sp>
        <p:nvSpPr>
          <p:cNvPr id="3" name="Text Placeholder 2"/>
          <p:cNvSpPr>
            <a:spLocks noGrp="1"/>
          </p:cNvSpPr>
          <p:nvPr>
            <p:ph type="body" sz="quarter" idx="13"/>
          </p:nvPr>
        </p:nvSpPr>
        <p:spPr/>
        <p:txBody>
          <a:bodyPr/>
          <a:lstStyle/>
          <a:p>
            <a:r>
              <a:rPr lang="en-US" sz="3200" dirty="0"/>
              <a:t>If a beneficiary self-submits a claim the contractor will inform the beneficiary by letter that: </a:t>
            </a:r>
          </a:p>
          <a:p>
            <a:pPr marL="342900" lvl="0" indent="-342900">
              <a:buClr>
                <a:srgbClr val="0070C0"/>
              </a:buClr>
              <a:buFont typeface="Arial" panose="020B0604020202020204" pitchFamily="34" charset="0"/>
              <a:buChar char="•"/>
            </a:pPr>
            <a:r>
              <a:rPr lang="en-US" sz="2800" dirty="0"/>
              <a:t>The provider or supplier is required by law to submit a claim on behalf of the beneficiary (for services that would otherwise be payable); and</a:t>
            </a:r>
          </a:p>
          <a:p>
            <a:pPr marL="342900" indent="-342900">
              <a:buClr>
                <a:srgbClr val="0070C0"/>
              </a:buClr>
              <a:buFont typeface="Arial" panose="020B0604020202020204" pitchFamily="34" charset="0"/>
              <a:buChar char="•"/>
            </a:pPr>
            <a:r>
              <a:rPr lang="en-US" sz="2800" dirty="0"/>
              <a:t>In order to submit the claim, the provider must enroll in the Medicare program. </a:t>
            </a:r>
          </a:p>
          <a:p>
            <a:endParaRPr lang="en-US" dirty="0"/>
          </a:p>
        </p:txBody>
      </p:sp>
    </p:spTree>
    <p:extLst>
      <p:ext uri="{BB962C8B-B14F-4D97-AF65-F5344CB8AC3E}">
        <p14:creationId xmlns:p14="http://schemas.microsoft.com/office/powerpoint/2010/main" val="243412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3"/>
          </p:nvPr>
        </p:nvSpPr>
        <p:spPr>
          <a:xfrm>
            <a:off x="609600" y="1294151"/>
            <a:ext cx="11115889" cy="5028272"/>
          </a:xfrm>
        </p:spPr>
        <p:txBody>
          <a:bodyPr>
            <a:normAutofit/>
          </a:bodyPr>
          <a:lstStyle/>
          <a:p>
            <a:pPr marL="342900" indent="-342900">
              <a:buClr>
                <a:srgbClr val="0070C0"/>
              </a:buClr>
              <a:buFont typeface="Arial" panose="020B0604020202020204" pitchFamily="34" charset="0"/>
              <a:buChar char="•"/>
            </a:pPr>
            <a:r>
              <a:rPr lang="en-US" dirty="0"/>
              <a:t>Therapists do not have to enroll in Medicare but they will not be allowed to treat Medicare patients for covered services if they are not enrolled;</a:t>
            </a:r>
          </a:p>
          <a:p>
            <a:pPr marL="171450" indent="-171450">
              <a:buClr>
                <a:srgbClr val="0070C0"/>
              </a:buClr>
              <a:buFont typeface="Arial" panose="020B0604020202020204" pitchFamily="34" charset="0"/>
              <a:buChar char="•"/>
            </a:pPr>
            <a:endParaRPr lang="en-US" sz="400" dirty="0"/>
          </a:p>
          <a:p>
            <a:pPr marL="342900" indent="-342900">
              <a:buClr>
                <a:srgbClr val="0070C0"/>
              </a:buClr>
              <a:buFont typeface="Arial" panose="020B0604020202020204" pitchFamily="34" charset="0"/>
              <a:buChar char="•"/>
            </a:pPr>
            <a:r>
              <a:rPr lang="en-US" dirty="0"/>
              <a:t>Therapists </a:t>
            </a:r>
            <a:r>
              <a:rPr lang="en-US" u="sng" dirty="0"/>
              <a:t>may no</a:t>
            </a:r>
            <a:r>
              <a:rPr lang="en-US" dirty="0"/>
              <a:t>t Opt-Out of Medicare and therefore cannot accept cash from a Medicare beneficiary for covered services;</a:t>
            </a:r>
          </a:p>
          <a:p>
            <a:pPr marL="171450" indent="-171450">
              <a:buClr>
                <a:srgbClr val="0070C0"/>
              </a:buClr>
              <a:buFont typeface="Arial" panose="020B0604020202020204" pitchFamily="34" charset="0"/>
              <a:buChar char="•"/>
            </a:pPr>
            <a:endParaRPr lang="en-US" sz="400" dirty="0"/>
          </a:p>
          <a:p>
            <a:pPr marL="342900" indent="-342900">
              <a:buClr>
                <a:srgbClr val="0070C0"/>
              </a:buClr>
              <a:buFont typeface="Arial" panose="020B0604020202020204" pitchFamily="34" charset="0"/>
              <a:buChar char="•"/>
            </a:pPr>
            <a:r>
              <a:rPr lang="en-US" dirty="0"/>
              <a:t>Therapists have a choice when they enroll as a Part B supplier…to accept assignment or to decline to accept assignment;</a:t>
            </a:r>
          </a:p>
          <a:p>
            <a:pPr marL="171450" indent="-171450">
              <a:buClr>
                <a:srgbClr val="0070C0"/>
              </a:buClr>
              <a:buFont typeface="Arial" panose="020B0604020202020204" pitchFamily="34" charset="0"/>
              <a:buChar char="•"/>
            </a:pPr>
            <a:endParaRPr lang="en-US" sz="400" dirty="0"/>
          </a:p>
          <a:p>
            <a:pPr marL="342900" indent="-342900">
              <a:buClr>
                <a:srgbClr val="0070C0"/>
              </a:buClr>
              <a:buFont typeface="Arial" panose="020B0604020202020204" pitchFamily="34" charset="0"/>
              <a:buChar char="•"/>
            </a:pPr>
            <a:r>
              <a:rPr lang="en-US" dirty="0"/>
              <a:t>Non Par therapists may collect in full at the time of service at the non par rate;</a:t>
            </a:r>
          </a:p>
          <a:p>
            <a:pPr marL="342900" indent="-342900">
              <a:buClr>
                <a:srgbClr val="0070C0"/>
              </a:buClr>
              <a:buFont typeface="Arial" panose="020B0604020202020204" pitchFamily="34" charset="0"/>
              <a:buChar char="•"/>
            </a:pPr>
            <a:endParaRPr lang="en-US" sz="400" dirty="0"/>
          </a:p>
          <a:p>
            <a:pPr marL="342900" indent="-342900">
              <a:buClr>
                <a:srgbClr val="0070C0"/>
              </a:buClr>
              <a:buFont typeface="Arial" panose="020B0604020202020204" pitchFamily="34" charset="0"/>
              <a:buChar char="•"/>
            </a:pPr>
            <a:r>
              <a:rPr lang="en-US" dirty="0"/>
              <a:t>A Medicare provider may collect cash from the Medicare patient if he/she refuses to authorize the submission of a bill to Medicare.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2767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Mandatory Enrollment: One More Time</a:t>
            </a:r>
          </a:p>
        </p:txBody>
      </p:sp>
      <p:sp>
        <p:nvSpPr>
          <p:cNvPr id="21507" name="Content Placeholder 2"/>
          <p:cNvSpPr>
            <a:spLocks noGrp="1"/>
          </p:cNvSpPr>
          <p:nvPr>
            <p:ph type="body" sz="quarter" idx="13"/>
          </p:nvPr>
        </p:nvSpPr>
        <p:spPr/>
        <p:txBody>
          <a:bodyPr>
            <a:normAutofit/>
          </a:bodyPr>
          <a:lstStyle/>
          <a:p>
            <a:pPr marL="457200" indent="-457200">
              <a:buFont typeface="Arial" panose="020B0604020202020204" pitchFamily="34" charset="0"/>
              <a:buChar char="•"/>
            </a:pPr>
            <a:r>
              <a:rPr lang="en-US" sz="2800" dirty="0"/>
              <a:t>All therapist in Private Practice </a:t>
            </a:r>
            <a:r>
              <a:rPr lang="en-US" sz="2800" i="1" dirty="0">
                <a:solidFill>
                  <a:schemeClr val="accent3"/>
                </a:solidFill>
              </a:rPr>
              <a:t>must</a:t>
            </a:r>
            <a:r>
              <a:rPr lang="en-US" sz="2800" dirty="0"/>
              <a:t>, individually, enroll in Medicare and obtain a PTAN (Medicare #) </a:t>
            </a:r>
            <a:r>
              <a:rPr lang="en-US" sz="2800" u="sng" dirty="0"/>
              <a:t>if they provide covered services to Medicare patients. Per SS Act</a:t>
            </a:r>
            <a:r>
              <a:rPr lang="en-US" sz="2800" dirty="0"/>
              <a:t> (Section 1848(g)(4)) </a:t>
            </a:r>
            <a:endParaRPr lang="en-US" sz="2800" u="sng" dirty="0"/>
          </a:p>
          <a:p>
            <a:pPr marL="171450" indent="-17145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However therapists in Rehab Agencies, CORFs, Part B SNFs and Part B Home Health Agencies </a:t>
            </a:r>
            <a:r>
              <a:rPr lang="en-US" sz="2800" i="1" dirty="0">
                <a:solidFill>
                  <a:schemeClr val="accent3"/>
                </a:solidFill>
              </a:rPr>
              <a:t>do not </a:t>
            </a:r>
            <a:r>
              <a:rPr lang="en-US" sz="2800" dirty="0"/>
              <a:t>have individual enrollment requirements but rather provide covered services under the facility’s umbrella and provider number.</a:t>
            </a:r>
          </a:p>
        </p:txBody>
      </p:sp>
    </p:spTree>
    <p:extLst>
      <p:ext uri="{BB962C8B-B14F-4D97-AF65-F5344CB8AC3E}">
        <p14:creationId xmlns:p14="http://schemas.microsoft.com/office/powerpoint/2010/main" val="338184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724830" y="3657599"/>
            <a:ext cx="10854554" cy="245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90000"/>
              <a:buFont typeface="Symbol" panose="050501020107060205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ct val="0"/>
              </a:spcAft>
              <a:buClr>
                <a:srgbClr val="FFCC66"/>
              </a:buClr>
              <a:buSzPct val="90000"/>
              <a:buFont typeface="Symbol" panose="05050102010706020507" pitchFamily="18" charset="2"/>
              <a:buNone/>
              <a:tabLst/>
              <a:defRPr/>
            </a:pP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Footer Placeholder 1">
            <a:extLst>
              <a:ext uri="{FF2B5EF4-FFF2-40B4-BE49-F238E27FC236}">
                <a16:creationId xmlns:a16="http://schemas.microsoft.com/office/drawing/2014/main" id="{8B41D99F-B754-46BC-A844-E69F4F862075}"/>
              </a:ext>
            </a:extLst>
          </p:cNvPr>
          <p:cNvSpPr>
            <a:spLocks noGrp="1"/>
          </p:cNvSpPr>
          <p:nvPr>
            <p:ph type="ftr" sz="quarter" idx="11"/>
          </p:nvPr>
        </p:nvSpPr>
        <p:spPr/>
        <p:txBody>
          <a:bodyPr/>
          <a:lstStyle/>
          <a:p>
            <a:r>
              <a:rPr lang="en-US" baseline="30000"/>
              <a:t>BCMS All Rights Reserved 2019</a:t>
            </a:r>
            <a:endParaRPr lang="en-US" baseline="30000" dirty="0"/>
          </a:p>
        </p:txBody>
      </p:sp>
      <p:sp>
        <p:nvSpPr>
          <p:cNvPr id="4" name="Slide Number Placeholder 3">
            <a:extLst>
              <a:ext uri="{FF2B5EF4-FFF2-40B4-BE49-F238E27FC236}">
                <a16:creationId xmlns:a16="http://schemas.microsoft.com/office/drawing/2014/main" id="{20224C08-23B1-421F-B2F8-5F864519BA23}"/>
              </a:ext>
            </a:extLst>
          </p:cNvPr>
          <p:cNvSpPr>
            <a:spLocks noGrp="1"/>
          </p:cNvSpPr>
          <p:nvPr>
            <p:ph type="sldNum" sz="quarter" idx="12"/>
          </p:nvPr>
        </p:nvSpPr>
        <p:spPr/>
        <p:txBody>
          <a:bodyPr/>
          <a:lstStyle/>
          <a:p>
            <a:fld id="{F086714A-9EAD-354F-98CD-4A13C82B8838}" type="slidenum">
              <a:rPr lang="en-US" smtClean="0"/>
              <a:pPr/>
              <a:t>20</a:t>
            </a:fld>
            <a:endParaRPr lang="en-US" dirty="0"/>
          </a:p>
        </p:txBody>
      </p:sp>
    </p:spTree>
    <p:extLst>
      <p:ext uri="{BB962C8B-B14F-4D97-AF65-F5344CB8AC3E}">
        <p14:creationId xmlns:p14="http://schemas.microsoft.com/office/powerpoint/2010/main" val="2265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09440" y="1226633"/>
            <a:ext cx="10597536" cy="507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90000"/>
              <a:buFont typeface="Symbol" panose="050501020107060205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Char char="¨"/>
              <a:tabLst/>
              <a:defRPr/>
            </a:pPr>
            <a:endParaRPr kumimoji="0" lang="en-US" sz="800" b="0" i="0" u="none" strike="noStrike" kern="1200" cap="none" spc="0" normalizeH="0" baseline="0" noProof="0" dirty="0">
              <a:ln>
                <a:noFill/>
              </a:ln>
              <a:solidFill>
                <a:srgbClr val="EAEAEA"/>
              </a:solidFill>
              <a:effectLst/>
              <a:uLnTx/>
              <a:uFillTx/>
              <a:latin typeface="Tahoma"/>
              <a:ea typeface="+mn-ea"/>
              <a:cs typeface="+mn-cs"/>
            </a:endParaRPr>
          </a:p>
          <a:p>
            <a:pPr marL="0" marR="0" lvl="0" indent="0" algn="l"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Mary Daulong has a very diverse practice background which includes private practice ownership, corporate managed services and hospital based practice exceeding four decades. Her consulting company was established in 1985 and has been, for the past seventeen years, 100% dedicated to working with healthcare professionals in the areas of federal and state compliance, practice and business office operations, payment and coverage policy including billing, coding and documentation. Her company also provides Compliance Policies and Procedures Manuals specific to physical therapy and provider enrollment and credentialing services. </a:t>
            </a:r>
          </a:p>
          <a:p>
            <a:pPr marL="0" marR="0" lvl="0" indent="0" algn="l"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Mary has been certified in Health Care Compliance since 2002 and is a member of the Healthcare Compliance Association; she is also certified as a HIPAA Professional by the HIPAA Academy. She has been an active member of the APTA for over forty years during which she served on and/or chaired multiple committees at the national and component level</a:t>
            </a:r>
            <a:r>
              <a:rPr kumimoji="0" lang="en-US"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including but not limited to serving on the PPS’ Payment Policy Committee for nine years.</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Mary was the chair of the Texas Physical Therapy Association’s Payment Policy Committee for nearly ten years and held chairmanships for the TPTA of Governmental Affairs, Quality Assurance and Nominating Committees. She was appointed to the Texas Board of Physical Therapy Examiners and served on its Executive Council for PT and OT and Investigations Committee. Mary is a member of the </a:t>
            </a:r>
            <a:r>
              <a:rPr kumimoji="0" lang="en-US" sz="16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Novitas</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Solution’s Provider Outreach Education Advisory Group.</a:t>
            </a:r>
          </a:p>
          <a:p>
            <a:pPr marL="0" marR="0" lvl="0" indent="0" algn="l"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Mary has presented hundreds of courses related to compliance both on a federal and state level often being the featured speaker at National, Chapter and Section Annual Conferences</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
                <a:srgbClr val="FFCC66"/>
              </a:buClr>
              <a:buSzPct val="90000"/>
              <a:buFont typeface="Symbol" panose="05050102010706020507" pitchFamily="18" charset="2"/>
              <a:buNone/>
              <a:tabLst/>
              <a:defRPr/>
            </a:pPr>
            <a:endParaRPr kumimoji="0" lang="en-US" sz="3200" b="0" i="0" u="none" strike="noStrike" kern="1200" cap="none" spc="0" normalizeH="0" baseline="0" noProof="0" dirty="0">
              <a:ln>
                <a:noFill/>
              </a:ln>
              <a:solidFill>
                <a:srgbClr val="EAEAEA"/>
              </a:solidFill>
              <a:effectLst/>
              <a:uLnTx/>
              <a:uFillTx/>
              <a:latin typeface="Tahoma"/>
              <a:ea typeface="+mn-ea"/>
              <a:cs typeface="+mn-cs"/>
            </a:endParaRPr>
          </a:p>
        </p:txBody>
      </p:sp>
      <p:sp>
        <p:nvSpPr>
          <p:cNvPr id="6" name="Title 5"/>
          <p:cNvSpPr>
            <a:spLocks noGrp="1"/>
          </p:cNvSpPr>
          <p:nvPr>
            <p:ph type="title"/>
          </p:nvPr>
        </p:nvSpPr>
        <p:spPr>
          <a:xfrm>
            <a:off x="609440" y="190500"/>
            <a:ext cx="11116049" cy="1143000"/>
          </a:xfrm>
        </p:spPr>
        <p:txBody>
          <a:bodyPr/>
          <a:lstStyle/>
          <a:p>
            <a:r>
              <a:rPr lang="en-US" dirty="0"/>
              <a:t>Presenter’s Biography</a:t>
            </a:r>
          </a:p>
        </p:txBody>
      </p:sp>
    </p:spTree>
    <p:extLst>
      <p:ext uri="{BB962C8B-B14F-4D97-AF65-F5344CB8AC3E}">
        <p14:creationId xmlns:p14="http://schemas.microsoft.com/office/powerpoint/2010/main" val="142995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886377" y="1403425"/>
            <a:ext cx="10019515" cy="409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90000"/>
              <a:buFont typeface="Symbol" panose="050501020107060205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FFCC66"/>
              </a:buClr>
              <a:buSzPct val="90000"/>
              <a:buNone/>
              <a:tabLst/>
              <a:defRPr/>
            </a:pPr>
            <a:r>
              <a:rPr kumimoji="0" lang="en-US" altLang="en-US" sz="2400" b="0" i="0" u="none" strike="noStrike" kern="1200" cap="none" spc="0" normalizeH="0" baseline="0" noProof="0" dirty="0">
                <a:ln>
                  <a:noFill/>
                </a:ln>
                <a:effectLst/>
                <a:uLnTx/>
                <a:uFillTx/>
              </a:rPr>
              <a:t>These educational materials are current  as of November 19, 2019,. They have been prepared as tools to assist in teaching healthcare providers; they are not intended to create any rights, privileges, or benefits. Although every reasonable effort has been made to assure the accuracy of the information within these materials, the ultimate responsibility for complying with the federal and state laws lies with the provider of services.</a:t>
            </a:r>
            <a:br>
              <a:rPr kumimoji="0" lang="en-US" altLang="en-US" sz="2400" b="0" i="0" u="none" strike="noStrike" kern="1200" cap="none" spc="0" normalizeH="0" baseline="0" noProof="0" dirty="0">
                <a:ln>
                  <a:noFill/>
                </a:ln>
                <a:effectLst/>
                <a:uLnTx/>
                <a:uFillTx/>
              </a:rPr>
            </a:br>
            <a:br>
              <a:rPr kumimoji="0" lang="en-US" altLang="en-US" sz="2400" b="0" i="0" u="none" strike="noStrike" kern="1200" cap="none" spc="0" normalizeH="0" baseline="0" noProof="0" dirty="0">
                <a:ln>
                  <a:noFill/>
                </a:ln>
                <a:effectLst/>
                <a:uLnTx/>
                <a:uFillTx/>
              </a:rPr>
            </a:br>
            <a:r>
              <a:rPr kumimoji="0" lang="en-US" altLang="en-US" sz="2400" b="0" i="0" u="none" strike="noStrike" kern="1200" cap="none" spc="0" normalizeH="0" baseline="0" noProof="0" dirty="0">
                <a:ln>
                  <a:noFill/>
                </a:ln>
                <a:effectLst/>
                <a:uLnTx/>
                <a:uFillTx/>
              </a:rPr>
              <a:t>Please note:  These educational materials are summaries</a:t>
            </a:r>
            <a:r>
              <a:rPr kumimoji="0" lang="en-US" altLang="en-US" sz="2400" b="0" i="0" u="none" strike="noStrike" kern="1200" cap="none" spc="0" normalizeH="0" noProof="0" dirty="0">
                <a:ln>
                  <a:noFill/>
                </a:ln>
                <a:effectLst/>
                <a:uLnTx/>
                <a:uFillTx/>
              </a:rPr>
              <a:t> and must not be interpreted as</a:t>
            </a:r>
            <a:r>
              <a:rPr kumimoji="0" lang="en-US" altLang="en-US" sz="2400" b="0" i="0" u="none" strike="noStrike" kern="1200" cap="none" spc="0" normalizeH="0" baseline="0" noProof="0" dirty="0">
                <a:ln>
                  <a:noFill/>
                </a:ln>
                <a:effectLst/>
                <a:uLnTx/>
                <a:uFillTx/>
              </a:rPr>
              <a:t> legal documents. The official information is contained in the relevant laws and regulations</a:t>
            </a:r>
          </a:p>
        </p:txBody>
      </p:sp>
      <p:sp>
        <p:nvSpPr>
          <p:cNvPr id="3" name="Title 2"/>
          <p:cNvSpPr>
            <a:spLocks noGrp="1"/>
          </p:cNvSpPr>
          <p:nvPr>
            <p:ph type="title"/>
          </p:nvPr>
        </p:nvSpPr>
        <p:spPr>
          <a:xfrm>
            <a:off x="529539" y="193675"/>
            <a:ext cx="11116049" cy="1143000"/>
          </a:xfrm>
        </p:spPr>
        <p:txBody>
          <a:bodyPr/>
          <a:lstStyle/>
          <a:p>
            <a:r>
              <a:rPr lang="en-US" dirty="0"/>
              <a:t>Disclaimer</a:t>
            </a:r>
          </a:p>
        </p:txBody>
      </p:sp>
    </p:spTree>
    <p:extLst>
      <p:ext uri="{BB962C8B-B14F-4D97-AF65-F5344CB8AC3E}">
        <p14:creationId xmlns:p14="http://schemas.microsoft.com/office/powerpoint/2010/main" val="1144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Two Options</a:t>
            </a:r>
          </a:p>
        </p:txBody>
      </p:sp>
      <p:sp>
        <p:nvSpPr>
          <p:cNvPr id="3" name="Content Placeholder 2"/>
          <p:cNvSpPr>
            <a:spLocks noGrp="1"/>
          </p:cNvSpPr>
          <p:nvPr>
            <p:ph type="body" sz="quarter" idx="13"/>
          </p:nvPr>
        </p:nvSpPr>
        <p:spPr>
          <a:xfrm>
            <a:off x="609441" y="1294151"/>
            <a:ext cx="8069451" cy="4636750"/>
          </a:xfrm>
        </p:spPr>
        <p:txBody>
          <a:bodyPr>
            <a:normAutofit fontScale="92500"/>
          </a:bodyPr>
          <a:lstStyle/>
          <a:p>
            <a:pPr marL="342900" indent="-342900">
              <a:buFont typeface="Arial" panose="020B0604020202020204" pitchFamily="34" charset="0"/>
              <a:buChar char="•"/>
            </a:pPr>
            <a:r>
              <a:rPr lang="en-US" sz="2800" dirty="0"/>
              <a:t>Any therapist may choose not to accept Medicare patients and, therefore, are not required to enroll in the program but if the therapist accepts Medicare patients they must enroll.</a:t>
            </a:r>
          </a:p>
          <a:p>
            <a:pPr marL="171450" indent="-171450">
              <a:buFont typeface="Arial" panose="020B0604020202020204" pitchFamily="34" charset="0"/>
              <a:buChar char="•"/>
            </a:pPr>
            <a:endParaRPr lang="en-US" sz="1400" dirty="0"/>
          </a:p>
          <a:p>
            <a:pPr marL="342900" indent="-342900">
              <a:buFont typeface="Arial" panose="020B0604020202020204" pitchFamily="34" charset="0"/>
              <a:buChar char="•"/>
            </a:pPr>
            <a:r>
              <a:rPr lang="en-US" sz="2800" dirty="0"/>
              <a:t>No PT may </a:t>
            </a:r>
            <a:r>
              <a:rPr lang="en-US" sz="2800" u="sng" dirty="0"/>
              <a:t>choose </a:t>
            </a:r>
            <a:r>
              <a:rPr lang="en-US" sz="2800" dirty="0"/>
              <a:t>to collect ‘cash’ in lieu of billing Medicare if the services are covered by Medicare… Medicare mandates claim filing for covered/billable services provided to beneficiaries. </a:t>
            </a:r>
          </a:p>
          <a:p>
            <a:endParaRPr lang="en-US" dirty="0"/>
          </a:p>
          <a:p>
            <a:endParaRPr lang="en-US" dirty="0"/>
          </a:p>
        </p:txBody>
      </p:sp>
      <p:pic>
        <p:nvPicPr>
          <p:cNvPr id="6" name="Picture 5"/>
          <p:cNvPicPr>
            <a:picLocks noChangeAspect="1"/>
          </p:cNvPicPr>
          <p:nvPr/>
        </p:nvPicPr>
        <p:blipFill>
          <a:blip r:embed="rId2"/>
          <a:stretch>
            <a:fillRect/>
          </a:stretch>
        </p:blipFill>
        <p:spPr>
          <a:xfrm>
            <a:off x="8933346" y="3781586"/>
            <a:ext cx="1444194" cy="1444194"/>
          </a:xfrm>
          <a:prstGeom prst="rect">
            <a:avLst/>
          </a:prstGeom>
        </p:spPr>
      </p:pic>
      <p:pic>
        <p:nvPicPr>
          <p:cNvPr id="10" name="Picture 9"/>
          <p:cNvPicPr>
            <a:picLocks noChangeAspect="1"/>
          </p:cNvPicPr>
          <p:nvPr/>
        </p:nvPicPr>
        <p:blipFill>
          <a:blip r:embed="rId3"/>
          <a:stretch>
            <a:fillRect/>
          </a:stretch>
        </p:blipFill>
        <p:spPr>
          <a:xfrm>
            <a:off x="8933346" y="1571625"/>
            <a:ext cx="1496036" cy="1202813"/>
          </a:xfrm>
          <a:prstGeom prst="rect">
            <a:avLst/>
          </a:prstGeom>
        </p:spPr>
      </p:pic>
    </p:spTree>
    <p:extLst>
      <p:ext uri="{BB962C8B-B14F-4D97-AF65-F5344CB8AC3E}">
        <p14:creationId xmlns:p14="http://schemas.microsoft.com/office/powerpoint/2010/main" val="298680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8969" y="184150"/>
            <a:ext cx="10352868" cy="1143000"/>
          </a:xfrm>
        </p:spPr>
        <p:txBody>
          <a:bodyPr/>
          <a:lstStyle/>
          <a:p>
            <a:r>
              <a:rPr lang="en-US" dirty="0"/>
              <a:t>Participating &amp; Non-Participating Options</a:t>
            </a:r>
          </a:p>
        </p:txBody>
      </p:sp>
      <p:sp>
        <p:nvSpPr>
          <p:cNvPr id="17411" name="Content Placeholder 2"/>
          <p:cNvSpPr>
            <a:spLocks noGrp="1"/>
          </p:cNvSpPr>
          <p:nvPr>
            <p:ph type="body" sz="quarter" idx="13"/>
          </p:nvPr>
        </p:nvSpPr>
        <p:spPr/>
        <p:txBody>
          <a:bodyPr/>
          <a:lstStyle/>
          <a:p>
            <a:endParaRPr lang="en-US" dirty="0"/>
          </a:p>
          <a:p>
            <a:pPr algn="ctr"/>
            <a:r>
              <a:rPr lang="en-US" sz="3200" dirty="0"/>
              <a:t>Therapists and other suppliers may choose to “participate” or “not participate” in Medicare’s allowable fee schedule.</a:t>
            </a:r>
          </a:p>
          <a:p>
            <a:pPr>
              <a:buNone/>
            </a:pPr>
            <a:endParaRPr lang="en-US" sz="1400" dirty="0"/>
          </a:p>
          <a:p>
            <a:endParaRPr lang="en-US" sz="2800" dirty="0"/>
          </a:p>
          <a:p>
            <a:r>
              <a:rPr lang="en-US" sz="2800" dirty="0">
                <a:solidFill>
                  <a:srgbClr val="00B050"/>
                </a:solidFill>
              </a:rPr>
              <a:t>Exceptions: Therapists in Rehab Agencies and CORFs </a:t>
            </a:r>
            <a:r>
              <a:rPr lang="en-US" sz="2800" i="1" dirty="0">
                <a:solidFill>
                  <a:srgbClr val="00B050"/>
                </a:solidFill>
              </a:rPr>
              <a:t>must</a:t>
            </a:r>
            <a:r>
              <a:rPr lang="en-US" sz="2800" dirty="0">
                <a:solidFill>
                  <a:srgbClr val="00B050"/>
                </a:solidFill>
              </a:rPr>
              <a:t> participate in the program.</a:t>
            </a:r>
          </a:p>
          <a:p>
            <a:endParaRPr lang="en-US" dirty="0"/>
          </a:p>
        </p:txBody>
      </p:sp>
    </p:spTree>
    <p:extLst>
      <p:ext uri="{BB962C8B-B14F-4D97-AF65-F5344CB8AC3E}">
        <p14:creationId xmlns:p14="http://schemas.microsoft.com/office/powerpoint/2010/main" val="365123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Participating Agreement</a:t>
            </a:r>
          </a:p>
        </p:txBody>
      </p:sp>
      <p:sp>
        <p:nvSpPr>
          <p:cNvPr id="3" name="Content Placeholder 2"/>
          <p:cNvSpPr>
            <a:spLocks noGrp="1"/>
          </p:cNvSpPr>
          <p:nvPr>
            <p:ph type="body" sz="quarter" idx="13"/>
          </p:nvPr>
        </p:nvSpPr>
        <p:spPr>
          <a:xfrm>
            <a:off x="609441" y="1294150"/>
            <a:ext cx="11116048" cy="4998161"/>
          </a:xfrm>
        </p:spPr>
        <p:txBody>
          <a:bodyPr>
            <a:normAutofit/>
          </a:bodyPr>
          <a:lstStyle/>
          <a:p>
            <a:r>
              <a:rPr lang="en-US" sz="3000" dirty="0"/>
              <a:t>“Participating” (PAR) suppliers:</a:t>
            </a:r>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endParaRPr lang="en-US" sz="1400" baseline="30000" dirty="0"/>
          </a:p>
          <a:p>
            <a:pPr>
              <a:buNone/>
            </a:pPr>
            <a:r>
              <a:rPr lang="en-US" sz="2800" baseline="30000" dirty="0"/>
              <a:t> 1 </a:t>
            </a:r>
            <a:r>
              <a:rPr lang="en-US" sz="2000" dirty="0"/>
              <a:t>Note: Allowed charges = Medicare’s and the patient’s portions</a:t>
            </a:r>
            <a:endParaRPr lang="en-US" dirty="0"/>
          </a:p>
        </p:txBody>
      </p:sp>
      <p:graphicFrame>
        <p:nvGraphicFramePr>
          <p:cNvPr id="4" name="Diagram 3"/>
          <p:cNvGraphicFramePr/>
          <p:nvPr>
            <p:extLst/>
          </p:nvPr>
        </p:nvGraphicFramePr>
        <p:xfrm>
          <a:off x="1539339" y="1954467"/>
          <a:ext cx="9092498" cy="3702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51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Participating</a:t>
            </a:r>
          </a:p>
        </p:txBody>
      </p:sp>
      <p:sp>
        <p:nvSpPr>
          <p:cNvPr id="3" name="Content Placeholder 2"/>
          <p:cNvSpPr>
            <a:spLocks noGrp="1"/>
          </p:cNvSpPr>
          <p:nvPr>
            <p:ph type="body" sz="quarter" idx="13"/>
          </p:nvPr>
        </p:nvSpPr>
        <p:spPr>
          <a:xfrm>
            <a:off x="609600" y="1346942"/>
            <a:ext cx="9789763" cy="908103"/>
          </a:xfrm>
        </p:spPr>
        <p:txBody>
          <a:bodyPr>
            <a:normAutofit/>
          </a:bodyPr>
          <a:lstStyle/>
          <a:p>
            <a:r>
              <a:rPr lang="en-US" sz="2800" dirty="0"/>
              <a:t>The advantages of being a PAR supplier are:</a:t>
            </a:r>
          </a:p>
        </p:txBody>
      </p:sp>
      <p:graphicFrame>
        <p:nvGraphicFramePr>
          <p:cNvPr id="4" name="Diagram 3"/>
          <p:cNvGraphicFramePr/>
          <p:nvPr>
            <p:extLst/>
          </p:nvPr>
        </p:nvGraphicFramePr>
        <p:xfrm>
          <a:off x="991893" y="2154264"/>
          <a:ext cx="10011904" cy="398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8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Electing to Participate</a:t>
            </a:r>
          </a:p>
        </p:txBody>
      </p:sp>
      <p:graphicFrame>
        <p:nvGraphicFramePr>
          <p:cNvPr id="2" name="Diagram 1"/>
          <p:cNvGraphicFramePr/>
          <p:nvPr>
            <p:extLst/>
          </p:nvPr>
        </p:nvGraphicFramePr>
        <p:xfrm>
          <a:off x="609441" y="1162372"/>
          <a:ext cx="11116049" cy="4975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94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Electing Not to Participate</a:t>
            </a:r>
          </a:p>
        </p:txBody>
      </p:sp>
      <p:sp>
        <p:nvSpPr>
          <p:cNvPr id="19459" name="Content Placeholder 2"/>
          <p:cNvSpPr>
            <a:spLocks noGrp="1"/>
          </p:cNvSpPr>
          <p:nvPr>
            <p:ph type="body" sz="quarter" idx="13"/>
          </p:nvPr>
        </p:nvSpPr>
        <p:spPr>
          <a:xfrm>
            <a:off x="206644" y="1571625"/>
            <a:ext cx="11115889" cy="4359275"/>
          </a:xfrm>
        </p:spPr>
        <p:txBody>
          <a:bodyPr/>
          <a:lstStyle/>
          <a:p>
            <a:pPr algn="ctr"/>
            <a:r>
              <a:rPr lang="en-US" sz="3200" dirty="0"/>
              <a:t>If the therapists elects not to participate (i.e. not accept the fee schedule) he/she may accomplish this by:</a:t>
            </a:r>
          </a:p>
          <a:p>
            <a:endParaRPr lang="en-US" sz="2800" dirty="0"/>
          </a:p>
          <a:p>
            <a:pPr marL="2293938" lvl="1"/>
            <a:r>
              <a:rPr lang="en-US" sz="3200" dirty="0"/>
              <a:t>Not submitting the CMS 460 at enrollment</a:t>
            </a:r>
          </a:p>
          <a:p>
            <a:pPr lvl="1" algn="ctr">
              <a:buFontTx/>
              <a:buNone/>
            </a:pPr>
            <a:r>
              <a:rPr lang="en-US" sz="3200" dirty="0"/>
              <a:t>or by</a:t>
            </a:r>
          </a:p>
          <a:p>
            <a:pPr marL="2293938" lvl="1"/>
            <a:r>
              <a:rPr lang="en-US" sz="3200" dirty="0"/>
              <a:t>Terminating the previous affirmative election</a:t>
            </a:r>
          </a:p>
        </p:txBody>
      </p:sp>
    </p:spTree>
    <p:extLst>
      <p:ext uri="{BB962C8B-B14F-4D97-AF65-F5344CB8AC3E}">
        <p14:creationId xmlns:p14="http://schemas.microsoft.com/office/powerpoint/2010/main" val="292305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Non Participation</a:t>
            </a:r>
          </a:p>
        </p:txBody>
      </p:sp>
      <p:sp>
        <p:nvSpPr>
          <p:cNvPr id="20483" name="Content Placeholder 2"/>
          <p:cNvSpPr>
            <a:spLocks noGrp="1"/>
          </p:cNvSpPr>
          <p:nvPr>
            <p:ph type="body" sz="quarter" idx="13"/>
          </p:nvPr>
        </p:nvSpPr>
        <p:spPr>
          <a:xfrm>
            <a:off x="609441" y="1514678"/>
            <a:ext cx="11116047" cy="1187073"/>
          </a:xfrm>
        </p:spPr>
        <p:txBody>
          <a:bodyPr>
            <a:normAutofit/>
          </a:bodyPr>
          <a:lstStyle/>
          <a:p>
            <a:pPr algn="ctr"/>
            <a:r>
              <a:rPr lang="en-US" sz="2800" dirty="0"/>
              <a:t>For those who are not participating (i.e. not accepting the allowable fee schedule) the following occurs:</a:t>
            </a:r>
          </a:p>
          <a:p>
            <a:endParaRPr lang="en-US" dirty="0"/>
          </a:p>
        </p:txBody>
      </p:sp>
      <p:graphicFrame>
        <p:nvGraphicFramePr>
          <p:cNvPr id="2" name="Diagram 1"/>
          <p:cNvGraphicFramePr/>
          <p:nvPr>
            <p:extLst>
              <p:ext uri="{D42A27DB-BD31-4B8C-83A1-F6EECF244321}">
                <p14:modId xmlns:p14="http://schemas.microsoft.com/office/powerpoint/2010/main" val="3010425019"/>
              </p:ext>
            </p:extLst>
          </p:nvPr>
        </p:nvGraphicFramePr>
        <p:xfrm>
          <a:off x="325464" y="2758698"/>
          <a:ext cx="11400026" cy="344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336691"/>
      </p:ext>
    </p:extLst>
  </p:cSld>
  <p:clrMapOvr>
    <a:masterClrMapping/>
  </p:clrMapOvr>
</p:sld>
</file>

<file path=ppt/theme/theme1.xml><?xml version="1.0" encoding="utf-8"?>
<a:theme xmlns:a="http://schemas.openxmlformats.org/drawingml/2006/main" name="Office Theme">
  <a:themeElements>
    <a:clrScheme name="BCMS">
      <a:dk1>
        <a:sysClr val="windowText" lastClr="000000"/>
      </a:dk1>
      <a:lt1>
        <a:sysClr val="window" lastClr="FFFFFF"/>
      </a:lt1>
      <a:dk2>
        <a:srgbClr val="34425E"/>
      </a:dk2>
      <a:lt2>
        <a:srgbClr val="B3BDB5"/>
      </a:lt2>
      <a:accent1>
        <a:srgbClr val="34425E"/>
      </a:accent1>
      <a:accent2>
        <a:srgbClr val="005917"/>
      </a:accent2>
      <a:accent3>
        <a:srgbClr val="8F0F15"/>
      </a:accent3>
      <a:accent4>
        <a:srgbClr val="148ACC"/>
      </a:accent4>
      <a:accent5>
        <a:srgbClr val="FF6E35"/>
      </a:accent5>
      <a:accent6>
        <a:srgbClr val="6D737F"/>
      </a:accent6>
      <a:hlink>
        <a:srgbClr val="008ACC"/>
      </a:hlink>
      <a:folHlink>
        <a:srgbClr val="8F0F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Medicare Enrollment Carve Out from APTA Webinar" id="{C9C21859-DA1D-4FDC-BB94-0ADE3AC73DB0}" vid="{77F8CA1B-FF5B-4FC9-B047-F0A87DBFD7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nowledge Area Document" ma:contentTypeID="0x010100D13FD6F9CE762841A84089954CB02D080500A6E2B9ABA8277B4EAE00F00050F0E904" ma:contentTypeVersion="5" ma:contentTypeDescription="Represents a ServicePoint365 knowledge document." ma:contentTypeScope="" ma:versionID="e8f4025ab54912c2557337b96fcb454b">
  <xsd:schema xmlns:xsd="http://www.w3.org/2001/XMLSchema" xmlns:xs="http://www.w3.org/2001/XMLSchema" xmlns:p="http://schemas.microsoft.com/office/2006/metadata/properties" xmlns:ns2="9ad12abd-09ee-44e3-92d1-7f189b0ac36f" xmlns:ns3="52149426-7a76-41e3-ac98-da70032ea8d9" targetNamespace="http://schemas.microsoft.com/office/2006/metadata/properties" ma:root="true" ma:fieldsID="5e6a804b2ec4d550977b1859f301b515" ns2:_="" ns3:_="">
    <xsd:import namespace="9ad12abd-09ee-44e3-92d1-7f189b0ac36f"/>
    <xsd:import namespace="52149426-7a76-41e3-ac98-da70032ea8d9"/>
    <xsd:element name="properties">
      <xsd:complexType>
        <xsd:sequence>
          <xsd:element name="documentManagement">
            <xsd:complexType>
              <xsd:all>
                <xsd:element ref="ns2:CAGKnowledgeAreaDocumentType" minOccurs="0"/>
                <xsd:element ref="ns2:CAGKnowledgeAreaDocumentStatus" minOccurs="0"/>
                <xsd:element ref="ns2:CAGComments" minOccurs="0"/>
                <xsd:element ref="ns2:CAGServiceLine" minOccurs="0"/>
                <xsd:element ref="ns2:CAGProductOrServiceId" minOccurs="0"/>
                <xsd:element ref="ns2:CAGProductOrServiceDesc" minOccurs="0"/>
                <xsd:element ref="ns2:CAGQuantityOfProductOrService" minOccurs="0"/>
                <xsd:element ref="ns2:CAGProductOrServiceVersion" minOccurs="0"/>
                <xsd:element ref="ns2:CAGClient" minOccurs="0"/>
                <xsd:element ref="ns2:CAGProject" minOccurs="0"/>
                <xsd:element ref="ns2:CAGOpportunity" minOccurs="0"/>
                <xsd:element ref="ns2:CAGApprover" minOccurs="0"/>
                <xsd:element ref="ns2:CAGApprovedDate" minOccurs="0"/>
                <xsd:element ref="ns2:CAGExternalSystem" minOccurs="0"/>
                <xsd:element ref="ns2:CAGExternalSystemId" minOccurs="0"/>
                <xsd:element ref="ns2:CAGExternalSystemUr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abd-09ee-44e3-92d1-7f189b0ac36f" elementFormDefault="qualified">
    <xsd:import namespace="http://schemas.microsoft.com/office/2006/documentManagement/types"/>
    <xsd:import namespace="http://schemas.microsoft.com/office/infopath/2007/PartnerControls"/>
    <xsd:element name="CAGKnowledgeAreaDocumentType" ma:index="2" nillable="true" ma:displayName="Type" ma:description="Specifies the type of knowledge area document." ma:internalName="CAGKnowledgeAreaDocumentType" ma:readOnly="false">
      <xsd:simpleType>
        <xsd:restriction base="dms:Choice">
          <xsd:enumeration value="Application"/>
          <xsd:enumeration value="Client Agreement"/>
          <xsd:enumeration value="Federal Law"/>
          <xsd:enumeration value="State Law"/>
          <xsd:enumeration value="General"/>
          <xsd:enumeration value="HIPAA"/>
          <xsd:enumeration value="Procedure"/>
          <xsd:enumeration value="Process"/>
          <xsd:enumeration value="Policy"/>
          <xsd:enumeration value="Template"/>
          <xsd:enumeration value="Training"/>
        </xsd:restriction>
      </xsd:simpleType>
    </xsd:element>
    <xsd:element name="CAGKnowledgeAreaDocumentStatus" ma:index="3" nillable="true" ma:displayName="Status" ma:description="Specifies the status of a knowledge area document." ma:internalName="CAGKnowledgeAreaDocumentStatus" ma:readOnly="false">
      <xsd:simpleType>
        <xsd:restriction base="dms:Choice">
          <xsd:enumeration value="Approved"/>
          <xsd:enumeration value="Approved Subject to Tasks"/>
          <xsd:enumeration value="Draft"/>
          <xsd:enumeration value="In Review"/>
          <xsd:enumeration value="Rework"/>
          <xsd:enumeration value="Retired"/>
        </xsd:restriction>
      </xsd:simpleType>
    </xsd:element>
    <xsd:element name="CAGComments" ma:index="4" nillable="true" ma:displayName="Comments" ma:description="Specifies the comments." ma:internalName="CAGComments" ma:readOnly="false">
      <xsd:simpleType>
        <xsd:restriction base="dms:Note">
          <xsd:maxLength value="255"/>
        </xsd:restriction>
      </xsd:simpleType>
    </xsd:element>
    <xsd:element name="CAGServiceLine" ma:index="5" nillable="true" ma:displayName="Service Line" ma:description="Specifies the service line." ma:internalName="CAGServiceLine" ma:readOnly="false">
      <xsd:simpleType>
        <xsd:restriction base="dms:Choice">
          <xsd:enumeration value="Service Line A"/>
          <xsd:enumeration value="Service Line B"/>
          <xsd:enumeration value="Service Line C"/>
        </xsd:restriction>
      </xsd:simpleType>
    </xsd:element>
    <xsd:element name="CAGProductOrServiceId" ma:index="6" nillable="true" ma:displayName="Product or Service ID" ma:description="Specifies the ID of product or service." ma:internalName="CAGProductOrServiceId" ma:readOnly="false">
      <xsd:simpleType>
        <xsd:restriction base="dms:Text"/>
      </xsd:simpleType>
    </xsd:element>
    <xsd:element name="CAGProductOrServiceDesc" ma:index="7" nillable="true" ma:displayName="Product or Service Description" ma:description="Specifies the description of product or service." ma:internalName="CAGProductOrServiceDesc" ma:readOnly="false">
      <xsd:simpleType>
        <xsd:restriction base="dms:Text"/>
      </xsd:simpleType>
    </xsd:element>
    <xsd:element name="CAGQuantityOfProductOrService" ma:index="8" nillable="true" ma:displayName="Product or Service Quantity" ma:description="Specifies the quantity of product or service." ma:internalName="CAGQuantityOfProductOrService" ma:readOnly="false">
      <xsd:simpleType>
        <xsd:restriction base="dms:Number">
          <xsd:minInclusive value="0"/>
        </xsd:restriction>
      </xsd:simpleType>
    </xsd:element>
    <xsd:element name="CAGProductOrServiceVersion" ma:index="9" nillable="true" ma:displayName="Product or Service Version" ma:description="Specifies the version of product or service." ma:internalName="CAGProductOrServiceVersion" ma:readOnly="false">
      <xsd:simpleType>
        <xsd:restriction base="dms:Text"/>
      </xsd:simpleType>
    </xsd:element>
    <xsd:element name="CAGClient" ma:index="10" nillable="true" ma:displayName="Client" ma:description="Specifies a client." ma:list="{3b81bf78-171a-4eaf-9040-a61f8fe9920a}" ma:internalName="CAGClient" ma:readOnly="false" ma:showField="Title" ma:web="e9e72dce-d25c-42b5-844c-04bd60546e00">
      <xsd:simpleType>
        <xsd:restriction base="dms:Lookup"/>
      </xsd:simpleType>
    </xsd:element>
    <xsd:element name="CAGProject" ma:index="11" nillable="true" ma:displayName="Project" ma:description="Specifies a project." ma:list="{18387ba7-c3ca-4e5f-804b-705b0f196334}" ma:internalName="CAGProject" ma:readOnly="false" ma:showField="Title" ma:web="63d6b731-8d05-4325-b94a-02a1764b46db">
      <xsd:simpleType>
        <xsd:restriction base="dms:Lookup"/>
      </xsd:simpleType>
    </xsd:element>
    <xsd:element name="CAGOpportunity" ma:index="12" nillable="true" ma:displayName="Opportunity" ma:description="Specifies an opportunity." ma:list="{0bc294a3-4c28-4996-b6c1-645ead164039}" ma:internalName="CAGOpportunity" ma:readOnly="false" ma:showField="Title" ma:web="6c80d4e8-ac63-4d3a-82fa-b9a52ec8697a">
      <xsd:simpleType>
        <xsd:restriction base="dms:Lookup"/>
      </xsd:simpleType>
    </xsd:element>
    <xsd:element name="CAGApprover" ma:index="13" nillable="true" ma:displayName="Approver" ma:description="Specifies the approver." ma:list="UserInfo" ma:internalName="CAGApprov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GApprovedDate" ma:index="14" nillable="true" ma:displayName="Date Approved" ma:description="Specifies the approved date." ma:format="DateOnly" ma:internalName="CAGApprovedDate" ma:readOnly="false">
      <xsd:simpleType>
        <xsd:restriction base="dms:DateTime"/>
      </xsd:simpleType>
    </xsd:element>
    <xsd:element name="CAGExternalSystem" ma:index="15" nillable="true" ma:displayName="External System" ma:description="Specifies the external system." ma:internalName="CAGExternalSystem" ma:readOnly="false">
      <xsd:simpleType>
        <xsd:restriction base="dms:Choice">
          <xsd:enumeration value="External System 1"/>
          <xsd:enumeration value="External System 2"/>
          <xsd:enumeration value="External System 3"/>
        </xsd:restriction>
      </xsd:simpleType>
    </xsd:element>
    <xsd:element name="CAGExternalSystemId" ma:index="16" nillable="true" ma:displayName="External System Record ID" ma:description="Specifies the external system record ID." ma:internalName="CAGExternalSystemId" ma:readOnly="false">
      <xsd:simpleType>
        <xsd:restriction base="dms:Text"/>
      </xsd:simpleType>
    </xsd:element>
    <xsd:element name="CAGExternalSystemUrl" ma:index="17" nillable="true" ma:displayName="External System URL" ma:description="Specifies the external system or record URL." ma:format="Hyperlink" ma:internalName="CAGExternalSystem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149426-7a76-41e3-ac98-da70032ea8d9"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GApprover xmlns="9ad12abd-09ee-44e3-92d1-7f189b0ac36f">
      <UserInfo>
        <DisplayName/>
        <AccountId xsi:nil="true"/>
        <AccountType/>
      </UserInfo>
    </CAGApprover>
    <CAGKnowledgeAreaDocumentType xmlns="9ad12abd-09ee-44e3-92d1-7f189b0ac36f" xsi:nil="true"/>
    <CAGApprovedDate xmlns="9ad12abd-09ee-44e3-92d1-7f189b0ac36f" xsi:nil="true"/>
    <CAGExternalSystem xmlns="9ad12abd-09ee-44e3-92d1-7f189b0ac36f" xsi:nil="true"/>
    <CAGProductOrServiceDesc xmlns="9ad12abd-09ee-44e3-92d1-7f189b0ac36f" xsi:nil="true"/>
    <CAGProductOrServiceId xmlns="9ad12abd-09ee-44e3-92d1-7f189b0ac36f" xsi:nil="true"/>
    <CAGExternalSystemId xmlns="9ad12abd-09ee-44e3-92d1-7f189b0ac36f" xsi:nil="true"/>
    <CAGKnowledgeAreaDocumentStatus xmlns="9ad12abd-09ee-44e3-92d1-7f189b0ac36f" xsi:nil="true"/>
    <CAGServiceLine xmlns="9ad12abd-09ee-44e3-92d1-7f189b0ac36f" xsi:nil="true"/>
    <CAGProductOrServiceVersion xmlns="9ad12abd-09ee-44e3-92d1-7f189b0ac36f" xsi:nil="true"/>
    <CAGClient xmlns="9ad12abd-09ee-44e3-92d1-7f189b0ac36f" xsi:nil="true"/>
    <CAGExternalSystemUrl xmlns="9ad12abd-09ee-44e3-92d1-7f189b0ac36f">
      <Url xsi:nil="true"/>
      <Description xsi:nil="true"/>
    </CAGExternalSystemUrl>
    <CAGQuantityOfProductOrService xmlns="9ad12abd-09ee-44e3-92d1-7f189b0ac36f" xsi:nil="true"/>
    <CAGComments xmlns="9ad12abd-09ee-44e3-92d1-7f189b0ac36f" xsi:nil="true"/>
    <CAGProject xmlns="9ad12abd-09ee-44e3-92d1-7f189b0ac36f" xsi:nil="true"/>
    <CAGOpportunity xmlns="9ad12abd-09ee-44e3-92d1-7f189b0ac36f" xsi:nil="true"/>
  </documentManagement>
</p:properties>
</file>

<file path=customXml/itemProps1.xml><?xml version="1.0" encoding="utf-8"?>
<ds:datastoreItem xmlns:ds="http://schemas.openxmlformats.org/officeDocument/2006/customXml" ds:itemID="{A73B9B05-BDDD-4EA4-926D-2618B417A1E4}">
  <ds:schemaRefs>
    <ds:schemaRef ds:uri="http://schemas.microsoft.com/sharepoint/v3/contenttype/forms"/>
  </ds:schemaRefs>
</ds:datastoreItem>
</file>

<file path=customXml/itemProps2.xml><?xml version="1.0" encoding="utf-8"?>
<ds:datastoreItem xmlns:ds="http://schemas.openxmlformats.org/officeDocument/2006/customXml" ds:itemID="{0CCEB596-45CD-4066-A5AD-29081FC73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abd-09ee-44e3-92d1-7f189b0ac36f"/>
    <ds:schemaRef ds:uri="52149426-7a76-41e3-ac98-da70032ea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0072FE-8FCF-4B81-AD2F-AB8D99DBD14F}">
  <ds:schemaRefs>
    <ds:schemaRef ds:uri="9ad12abd-09ee-44e3-92d1-7f189b0ac36f"/>
    <ds:schemaRef ds:uri="52149426-7a76-41e3-ac98-da70032ea8d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14226</TotalTime>
  <Words>1536</Words>
  <Application>Microsoft Office PowerPoint</Application>
  <PresentationFormat>Custom</PresentationFormat>
  <Paragraphs>163</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Symbol</vt:lpstr>
      <vt:lpstr>Tahoma</vt:lpstr>
      <vt:lpstr>Wingdings</vt:lpstr>
      <vt:lpstr>Office Theme</vt:lpstr>
      <vt:lpstr> Enrolled Non-Participating Supplier:   Can Collect Cash at the Time of Service!  </vt:lpstr>
      <vt:lpstr>Mandatory Enrollment: One More Time</vt:lpstr>
      <vt:lpstr> Two Options</vt:lpstr>
      <vt:lpstr>Participating &amp; Non-Participating Options</vt:lpstr>
      <vt:lpstr>Participating Agreement</vt:lpstr>
      <vt:lpstr>Advantages of Participating</vt:lpstr>
      <vt:lpstr>Electing to Participate</vt:lpstr>
      <vt:lpstr>Electing Not to Participate</vt:lpstr>
      <vt:lpstr>Non Participation</vt:lpstr>
      <vt:lpstr>Non-Participating (cont.)</vt:lpstr>
      <vt:lpstr> Advantages of Non-Par</vt:lpstr>
      <vt:lpstr>Non Par &amp; Par Payment Per AMA Based on  $100 Medicare Allowable Charge</vt:lpstr>
      <vt:lpstr>How to be Compliant and Collect Cash</vt:lpstr>
      <vt:lpstr>Option to Accept Assignment or Not</vt:lpstr>
      <vt:lpstr>Penalties for Non-Compliance</vt:lpstr>
      <vt:lpstr>But There Is An Exception</vt:lpstr>
      <vt:lpstr>Beneficiary: Whistle Blower/Claim Filer</vt:lpstr>
      <vt:lpstr>Refusal to File a Claim </vt:lpstr>
      <vt:lpstr>Summary</vt:lpstr>
      <vt:lpstr>PowerPoint Presentation</vt:lpstr>
      <vt:lpstr>Presenter’s Biography</vt:lpstr>
      <vt:lpstr>Disclaimer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BCMS PowerPoint Template</dc:title>
  <dc:creator>Julianne Nichols</dc:creator>
  <cp:lastModifiedBy>Mary Daulong</cp:lastModifiedBy>
  <cp:revision>138</cp:revision>
  <cp:lastPrinted>2016-03-21T14:34:31Z</cp:lastPrinted>
  <dcterms:created xsi:type="dcterms:W3CDTF">2016-03-18T17:31:57Z</dcterms:created>
  <dcterms:modified xsi:type="dcterms:W3CDTF">2019-11-19T02:28:02Z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30a09bcb-e7da-4fcb-ba6a-00a141edaecd</vt:lpwstr>
  </property>
  <property fmtid="{D5CDD505-2E9C-101B-9397-08002B2CF9AE}" pid="3" name="ContentTypeId">
    <vt:lpwstr>0x010100D13FD6F9CE762841A84089954CB02D080500A6E2B9ABA8277B4EAE00F00050F0E904</vt:lpwstr>
  </property>
</Properties>
</file>